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8" r:id="rId2"/>
    <p:sldId id="775" r:id="rId3"/>
    <p:sldId id="776" r:id="rId4"/>
    <p:sldId id="819" r:id="rId5"/>
    <p:sldId id="780" r:id="rId6"/>
    <p:sldId id="817" r:id="rId7"/>
    <p:sldId id="818" r:id="rId8"/>
    <p:sldId id="816" r:id="rId9"/>
    <p:sldId id="673" r:id="rId10"/>
    <p:sldId id="820" r:id="rId11"/>
    <p:sldId id="821" r:id="rId12"/>
    <p:sldId id="822" r:id="rId13"/>
    <p:sldId id="823" r:id="rId14"/>
    <p:sldId id="832" r:id="rId15"/>
    <p:sldId id="833" r:id="rId16"/>
    <p:sldId id="824" r:id="rId17"/>
    <p:sldId id="825" r:id="rId18"/>
    <p:sldId id="826" r:id="rId19"/>
    <p:sldId id="827" r:id="rId20"/>
    <p:sldId id="831" r:id="rId21"/>
    <p:sldId id="828" r:id="rId22"/>
    <p:sldId id="829" r:id="rId23"/>
    <p:sldId id="830" r:id="rId2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BEBEB"/>
    <a:srgbClr val="EA1766"/>
    <a:srgbClr val="CC3399"/>
    <a:srgbClr val="FFC5DC"/>
    <a:srgbClr val="FACCCC"/>
    <a:srgbClr val="FACCF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170" autoAdjust="0"/>
    <p:restoredTop sz="94660"/>
  </p:normalViewPr>
  <p:slideViewPr>
    <p:cSldViewPr showGuides="1">
      <p:cViewPr varScale="1">
        <p:scale>
          <a:sx n="109" d="100"/>
          <a:sy n="109" d="100"/>
        </p:scale>
        <p:origin x="-486" y="-78"/>
      </p:cViewPr>
      <p:guideLst>
        <p:guide orient="horz" pos="1253"/>
        <p:guide pos="22"/>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798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798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98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998D03-2F7A-4165-A061-213F1D7EC8A4}"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838200"/>
            <a:ext cx="9144000" cy="6019800"/>
          </a:xfrm>
          <a:prstGeom prst="rect">
            <a:avLst/>
          </a:prstGeom>
          <a:solidFill>
            <a:srgbClr val="EAEAEA"/>
          </a:solidFill>
          <a:ln w="9525">
            <a:noFill/>
            <a:miter lim="800000"/>
            <a:headEnd/>
            <a:tailEnd/>
          </a:ln>
          <a:effectLst/>
        </p:spPr>
        <p:txBody>
          <a:bodyPr wrap="none" anchor="ctr"/>
          <a:lstStyle/>
          <a:p>
            <a:pPr>
              <a:defRPr/>
            </a:pPr>
            <a:endParaRPr lang="de-DE"/>
          </a:p>
        </p:txBody>
      </p:sp>
      <p:pic>
        <p:nvPicPr>
          <p:cNvPr id="4" name="Picture 6" descr="logo_GbR_2"/>
          <p:cNvPicPr>
            <a:picLocks noChangeAspect="1" noChangeArrowheads="1"/>
          </p:cNvPicPr>
          <p:nvPr userDrawn="1"/>
        </p:nvPicPr>
        <p:blipFill>
          <a:blip r:embed="rId2" cstate="print"/>
          <a:srcRect/>
          <a:stretch>
            <a:fillRect/>
          </a:stretch>
        </p:blipFill>
        <p:spPr bwMode="auto">
          <a:xfrm>
            <a:off x="238125" y="104775"/>
            <a:ext cx="5857875" cy="733425"/>
          </a:xfrm>
          <a:prstGeom prst="rect">
            <a:avLst/>
          </a:prstGeom>
          <a:noFill/>
          <a:ln w="9525">
            <a:noFill/>
            <a:miter lim="800000"/>
            <a:headEnd/>
            <a:tailEnd/>
          </a:ln>
        </p:spPr>
      </p:pic>
      <p:sp>
        <p:nvSpPr>
          <p:cNvPr id="5" name="Line 7"/>
          <p:cNvSpPr>
            <a:spLocks noChangeShapeType="1"/>
          </p:cNvSpPr>
          <p:nvPr userDrawn="1"/>
        </p:nvSpPr>
        <p:spPr bwMode="auto">
          <a:xfrm>
            <a:off x="0" y="828675"/>
            <a:ext cx="9144000" cy="0"/>
          </a:xfrm>
          <a:prstGeom prst="line">
            <a:avLst/>
          </a:prstGeom>
          <a:noFill/>
          <a:ln w="12700">
            <a:solidFill>
              <a:srgbClr val="FF3399"/>
            </a:solidFill>
            <a:round/>
            <a:headEnd/>
            <a:tailEnd/>
          </a:ln>
          <a:effectLst/>
        </p:spPr>
        <p:txBody>
          <a:bodyPr/>
          <a:lstStyle/>
          <a:p>
            <a:pPr>
              <a:defRPr/>
            </a:pPr>
            <a:endParaRPr lang="de-DE"/>
          </a:p>
        </p:txBody>
      </p:sp>
      <p:sp>
        <p:nvSpPr>
          <p:cNvPr id="6" name="Line 9"/>
          <p:cNvSpPr>
            <a:spLocks noChangeShapeType="1"/>
          </p:cNvSpPr>
          <p:nvPr userDrawn="1"/>
        </p:nvSpPr>
        <p:spPr bwMode="auto">
          <a:xfrm>
            <a:off x="0" y="3573463"/>
            <a:ext cx="9144000" cy="0"/>
          </a:xfrm>
          <a:prstGeom prst="line">
            <a:avLst/>
          </a:prstGeom>
          <a:noFill/>
          <a:ln w="25400">
            <a:solidFill>
              <a:srgbClr val="003366"/>
            </a:solidFill>
            <a:round/>
            <a:headEnd/>
            <a:tailEnd/>
          </a:ln>
          <a:effectLst/>
        </p:spPr>
        <p:txBody>
          <a:bodyPr/>
          <a:lstStyle/>
          <a:p>
            <a:pPr>
              <a:defRPr/>
            </a:pPr>
            <a:endParaRPr lang="de-DE"/>
          </a:p>
        </p:txBody>
      </p:sp>
      <p:sp>
        <p:nvSpPr>
          <p:cNvPr id="5128" name="Rectangle 8"/>
          <p:cNvSpPr>
            <a:spLocks noGrp="1" noChangeArrowheads="1"/>
          </p:cNvSpPr>
          <p:nvPr>
            <p:ph type="ctrTitle"/>
          </p:nvPr>
        </p:nvSpPr>
        <p:spPr>
          <a:xfrm>
            <a:off x="179388" y="2852738"/>
            <a:ext cx="8424862" cy="819150"/>
          </a:xfrm>
        </p:spPr>
        <p:txBody>
          <a:bodyPr/>
          <a:lstStyle>
            <a:lvl1pPr algn="l">
              <a:defRPr/>
            </a:lvl1pPr>
          </a:lstStyle>
          <a:p>
            <a:r>
              <a:rPr lang="de-DE"/>
              <a:t>Titelmasterformat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a:xfrm>
            <a:off x="142875" y="6545263"/>
            <a:ext cx="7488238" cy="268287"/>
          </a:xfrm>
        </p:spPr>
        <p:txBody>
          <a:bodyPr lIns="144000"/>
          <a:lstStyle>
            <a:lvl1pPr>
              <a:defRPr/>
            </a:lvl1pPr>
          </a:lstStyle>
          <a:p>
            <a:pPr>
              <a:defRPr/>
            </a:pPr>
            <a:r>
              <a:rPr lang="de-DE" dirty="0" smtClean="0"/>
              <a:t>Evaluation Kleingruppenunterricht 2004 – 2014</a:t>
            </a:r>
          </a:p>
          <a:p>
            <a:pPr>
              <a:defRPr/>
            </a:pP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0" y="838200"/>
            <a:ext cx="9144000" cy="6019800"/>
          </a:xfrm>
          <a:prstGeom prst="rect">
            <a:avLst/>
          </a:prstGeom>
          <a:solidFill>
            <a:srgbClr val="EAEAEA"/>
          </a:solidFill>
          <a:ln w="9525">
            <a:noFill/>
            <a:miter lim="800000"/>
            <a:headEnd/>
            <a:tailEnd/>
          </a:ln>
          <a:effectLst/>
        </p:spPr>
        <p:txBody>
          <a:bodyPr wrap="none" anchor="ctr"/>
          <a:lstStyle/>
          <a:p>
            <a:pPr>
              <a:defRPr/>
            </a:pPr>
            <a:endParaRPr lang="de-DE"/>
          </a:p>
        </p:txBody>
      </p:sp>
      <p:sp>
        <p:nvSpPr>
          <p:cNvPr id="23555" name="Rectangle 2"/>
          <p:cNvSpPr>
            <a:spLocks noGrp="1" noChangeArrowheads="1"/>
          </p:cNvSpPr>
          <p:nvPr>
            <p:ph type="title"/>
          </p:nvPr>
        </p:nvSpPr>
        <p:spPr bwMode="auto">
          <a:xfrm>
            <a:off x="457200" y="8366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1" name="Rectangle 7"/>
          <p:cNvSpPr>
            <a:spLocks noGrp="1" noChangeArrowheads="1"/>
          </p:cNvSpPr>
          <p:nvPr>
            <p:ph type="ftr" sz="quarter" idx="3"/>
          </p:nvPr>
        </p:nvSpPr>
        <p:spPr bwMode="auto">
          <a:xfrm>
            <a:off x="179388" y="6545263"/>
            <a:ext cx="7488237"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mn-lt"/>
              </a:defRPr>
            </a:lvl1pPr>
          </a:lstStyle>
          <a:p>
            <a:pPr>
              <a:defRPr/>
            </a:pPr>
            <a:r>
              <a:rPr lang="de-DE" dirty="0" smtClean="0"/>
              <a:t>Evaluation Kleingruppenunterricht 2004 – 01/2014</a:t>
            </a:r>
          </a:p>
        </p:txBody>
      </p:sp>
      <p:pic>
        <p:nvPicPr>
          <p:cNvPr id="23557" name="Picture 8" descr="logo_GbR_2"/>
          <p:cNvPicPr>
            <a:picLocks noChangeAspect="1" noChangeArrowheads="1"/>
          </p:cNvPicPr>
          <p:nvPr/>
        </p:nvPicPr>
        <p:blipFill>
          <a:blip r:embed="rId4" cstate="print"/>
          <a:srcRect/>
          <a:stretch>
            <a:fillRect/>
          </a:stretch>
        </p:blipFill>
        <p:spPr bwMode="auto">
          <a:xfrm>
            <a:off x="238125" y="104775"/>
            <a:ext cx="5857875" cy="733425"/>
          </a:xfrm>
          <a:prstGeom prst="rect">
            <a:avLst/>
          </a:prstGeom>
          <a:noFill/>
          <a:ln w="9525">
            <a:noFill/>
            <a:miter lim="800000"/>
            <a:headEnd/>
            <a:tailEnd/>
          </a:ln>
        </p:spPr>
      </p:pic>
      <p:sp>
        <p:nvSpPr>
          <p:cNvPr id="1033" name="Line 9"/>
          <p:cNvSpPr>
            <a:spLocks noChangeShapeType="1"/>
          </p:cNvSpPr>
          <p:nvPr/>
        </p:nvSpPr>
        <p:spPr bwMode="auto">
          <a:xfrm>
            <a:off x="0" y="828675"/>
            <a:ext cx="9144000" cy="0"/>
          </a:xfrm>
          <a:prstGeom prst="line">
            <a:avLst/>
          </a:prstGeom>
          <a:noFill/>
          <a:ln w="12700">
            <a:solidFill>
              <a:srgbClr val="FF3399"/>
            </a:solidFill>
            <a:round/>
            <a:headEnd/>
            <a:tailEnd/>
          </a:ln>
          <a:effectLst/>
        </p:spPr>
        <p:txBody>
          <a:bodyPr/>
          <a:lstStyle/>
          <a:p>
            <a:pPr>
              <a:defRPr/>
            </a:pPr>
            <a:endParaRPr lang="de-DE"/>
          </a:p>
        </p:txBody>
      </p:sp>
      <p:sp>
        <p:nvSpPr>
          <p:cNvPr id="1037" name="Rectangle 13"/>
          <p:cNvSpPr>
            <a:spLocks noChangeArrowheads="1"/>
          </p:cNvSpPr>
          <p:nvPr/>
        </p:nvSpPr>
        <p:spPr bwMode="auto">
          <a:xfrm>
            <a:off x="7834313" y="6545263"/>
            <a:ext cx="1295400" cy="268287"/>
          </a:xfrm>
          <a:prstGeom prst="rect">
            <a:avLst/>
          </a:prstGeom>
          <a:noFill/>
          <a:ln w="9525">
            <a:noFill/>
            <a:miter lim="800000"/>
            <a:headEnd/>
            <a:tailEnd/>
          </a:ln>
          <a:effectLst/>
        </p:spPr>
        <p:txBody>
          <a:bodyPr/>
          <a:lstStyle/>
          <a:p>
            <a:pPr algn="r">
              <a:defRPr/>
            </a:pPr>
            <a:r>
              <a:rPr lang="de-DE" sz="1100">
                <a:latin typeface="Verdana" pitchFamily="34" charset="0"/>
              </a:rPr>
              <a:t>Seite </a:t>
            </a:r>
            <a:fld id="{6A650917-9314-4325-B477-2475273B11FD}" type="slidenum">
              <a:rPr lang="de-DE" sz="1100">
                <a:latin typeface="Verdana" pitchFamily="34" charset="0"/>
              </a:rPr>
              <a:pPr algn="r">
                <a:defRPr/>
              </a:pPr>
              <a:t>‹Nr.›</a:t>
            </a:fld>
            <a:r>
              <a:rPr lang="de-DE" sz="1100">
                <a:latin typeface="Verdana" pitchFamily="34" charset="0"/>
              </a:rPr>
              <a:t>  </a:t>
            </a:r>
          </a:p>
        </p:txBody>
      </p:sp>
      <p:sp>
        <p:nvSpPr>
          <p:cNvPr id="1038" name="Line 14"/>
          <p:cNvSpPr>
            <a:spLocks noChangeShapeType="1"/>
          </p:cNvSpPr>
          <p:nvPr/>
        </p:nvSpPr>
        <p:spPr bwMode="auto">
          <a:xfrm>
            <a:off x="276225" y="6524625"/>
            <a:ext cx="8737600" cy="1588"/>
          </a:xfrm>
          <a:prstGeom prst="line">
            <a:avLst/>
          </a:prstGeom>
          <a:noFill/>
          <a:ln w="9525">
            <a:solidFill>
              <a:schemeClr val="tx1"/>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Lst>
  <p:hf sldNum="0" hdr="0" dt="0"/>
  <p:txStyles>
    <p:titleStyle>
      <a:lvl1pPr algn="ctr" rtl="0" eaLnBrk="0" fontAlgn="base" hangingPunct="0">
        <a:spcBef>
          <a:spcPct val="0"/>
        </a:spcBef>
        <a:spcAft>
          <a:spcPct val="0"/>
        </a:spcAft>
        <a:defRPr sz="2800">
          <a:solidFill>
            <a:srgbClr val="003366"/>
          </a:solidFill>
          <a:latin typeface="+mj-lt"/>
          <a:ea typeface="+mj-ea"/>
          <a:cs typeface="+mj-cs"/>
        </a:defRPr>
      </a:lvl1pPr>
      <a:lvl2pPr algn="ctr" rtl="0" eaLnBrk="0" fontAlgn="base" hangingPunct="0">
        <a:spcBef>
          <a:spcPct val="0"/>
        </a:spcBef>
        <a:spcAft>
          <a:spcPct val="0"/>
        </a:spcAft>
        <a:defRPr sz="2800">
          <a:solidFill>
            <a:srgbClr val="003366"/>
          </a:solidFill>
          <a:latin typeface="Verdana" pitchFamily="34" charset="0"/>
        </a:defRPr>
      </a:lvl2pPr>
      <a:lvl3pPr algn="ctr" rtl="0" eaLnBrk="0" fontAlgn="base" hangingPunct="0">
        <a:spcBef>
          <a:spcPct val="0"/>
        </a:spcBef>
        <a:spcAft>
          <a:spcPct val="0"/>
        </a:spcAft>
        <a:defRPr sz="2800">
          <a:solidFill>
            <a:srgbClr val="003366"/>
          </a:solidFill>
          <a:latin typeface="Verdana" pitchFamily="34" charset="0"/>
        </a:defRPr>
      </a:lvl3pPr>
      <a:lvl4pPr algn="ctr" rtl="0" eaLnBrk="0" fontAlgn="base" hangingPunct="0">
        <a:spcBef>
          <a:spcPct val="0"/>
        </a:spcBef>
        <a:spcAft>
          <a:spcPct val="0"/>
        </a:spcAft>
        <a:defRPr sz="2800">
          <a:solidFill>
            <a:srgbClr val="003366"/>
          </a:solidFill>
          <a:latin typeface="Verdana" pitchFamily="34" charset="0"/>
        </a:defRPr>
      </a:lvl4pPr>
      <a:lvl5pPr algn="ctr" rtl="0" eaLnBrk="0" fontAlgn="base" hangingPunct="0">
        <a:spcBef>
          <a:spcPct val="0"/>
        </a:spcBef>
        <a:spcAft>
          <a:spcPct val="0"/>
        </a:spcAft>
        <a:defRPr sz="2800">
          <a:solidFill>
            <a:srgbClr val="003366"/>
          </a:solidFill>
          <a:latin typeface="Verdana" pitchFamily="34" charset="0"/>
        </a:defRPr>
      </a:lvl5pPr>
      <a:lvl6pPr marL="457200" algn="ctr" rtl="0" fontAlgn="base">
        <a:spcBef>
          <a:spcPct val="0"/>
        </a:spcBef>
        <a:spcAft>
          <a:spcPct val="0"/>
        </a:spcAft>
        <a:defRPr sz="2800">
          <a:solidFill>
            <a:srgbClr val="003366"/>
          </a:solidFill>
          <a:latin typeface="Verdana" pitchFamily="34" charset="0"/>
        </a:defRPr>
      </a:lvl6pPr>
      <a:lvl7pPr marL="914400" algn="ctr" rtl="0" fontAlgn="base">
        <a:spcBef>
          <a:spcPct val="0"/>
        </a:spcBef>
        <a:spcAft>
          <a:spcPct val="0"/>
        </a:spcAft>
        <a:defRPr sz="2800">
          <a:solidFill>
            <a:srgbClr val="003366"/>
          </a:solidFill>
          <a:latin typeface="Verdana" pitchFamily="34" charset="0"/>
        </a:defRPr>
      </a:lvl7pPr>
      <a:lvl8pPr marL="1371600" algn="ctr" rtl="0" fontAlgn="base">
        <a:spcBef>
          <a:spcPct val="0"/>
        </a:spcBef>
        <a:spcAft>
          <a:spcPct val="0"/>
        </a:spcAft>
        <a:defRPr sz="2800">
          <a:solidFill>
            <a:srgbClr val="003366"/>
          </a:solidFill>
          <a:latin typeface="Verdana" pitchFamily="34" charset="0"/>
        </a:defRPr>
      </a:lvl8pPr>
      <a:lvl9pPr marL="1828800" algn="ctr" rtl="0" fontAlgn="base">
        <a:spcBef>
          <a:spcPct val="0"/>
        </a:spcBef>
        <a:spcAft>
          <a:spcPct val="0"/>
        </a:spcAft>
        <a:defRPr sz="2800">
          <a:solidFill>
            <a:srgbClr val="003366"/>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0" y="838200"/>
            <a:ext cx="9144000" cy="6019800"/>
          </a:xfrm>
          <a:prstGeom prst="rect">
            <a:avLst/>
          </a:prstGeom>
          <a:solidFill>
            <a:srgbClr val="EAEAEA"/>
          </a:solidFill>
          <a:ln w="9525">
            <a:noFill/>
            <a:miter lim="800000"/>
            <a:headEnd/>
            <a:tailEnd/>
          </a:ln>
        </p:spPr>
        <p:txBody>
          <a:bodyPr wrap="none" anchor="ctr"/>
          <a:lstStyle/>
          <a:p>
            <a:endParaRPr lang="de-DE"/>
          </a:p>
        </p:txBody>
      </p:sp>
      <p:sp>
        <p:nvSpPr>
          <p:cNvPr id="26627" name="Rectangle 6"/>
          <p:cNvSpPr>
            <a:spLocks noChangeArrowheads="1"/>
          </p:cNvSpPr>
          <p:nvPr/>
        </p:nvSpPr>
        <p:spPr bwMode="auto">
          <a:xfrm>
            <a:off x="215900" y="1484313"/>
            <a:ext cx="8713788" cy="3376309"/>
          </a:xfrm>
          <a:prstGeom prst="rect">
            <a:avLst/>
          </a:prstGeom>
          <a:noFill/>
          <a:ln w="9525">
            <a:noFill/>
            <a:miter lim="800000"/>
            <a:headEnd/>
            <a:tailEnd/>
          </a:ln>
        </p:spPr>
        <p:txBody>
          <a:bodyPr>
            <a:spAutoFit/>
          </a:bodyPr>
          <a:lstStyle/>
          <a:p>
            <a:pPr marL="342900" indent="-342900" algn="ctr">
              <a:spcBef>
                <a:spcPct val="20000"/>
              </a:spcBef>
            </a:pPr>
            <a:r>
              <a:rPr lang="de-DE" sz="2700" dirty="0" smtClean="0">
                <a:solidFill>
                  <a:srgbClr val="003366"/>
                </a:solidFill>
                <a:latin typeface="Verdana" pitchFamily="34" charset="0"/>
              </a:rPr>
              <a:t>Evaluation des Kleingruppenunterrichts</a:t>
            </a:r>
            <a:br>
              <a:rPr lang="de-DE" sz="2700" dirty="0" smtClean="0">
                <a:solidFill>
                  <a:srgbClr val="003366"/>
                </a:solidFill>
                <a:latin typeface="Verdana" pitchFamily="34" charset="0"/>
              </a:rPr>
            </a:br>
            <a:r>
              <a:rPr lang="de-DE" sz="2700" dirty="0" smtClean="0">
                <a:solidFill>
                  <a:srgbClr val="003366"/>
                </a:solidFill>
                <a:latin typeface="Verdana" pitchFamily="34" charset="0"/>
              </a:rPr>
              <a:t>in einer Schwerpunktpraxis für</a:t>
            </a:r>
            <a:br>
              <a:rPr lang="de-DE" sz="2700" dirty="0" smtClean="0">
                <a:solidFill>
                  <a:srgbClr val="003366"/>
                </a:solidFill>
                <a:latin typeface="Verdana" pitchFamily="34" charset="0"/>
              </a:rPr>
            </a:br>
            <a:r>
              <a:rPr lang="de-DE" sz="2700" dirty="0" smtClean="0">
                <a:solidFill>
                  <a:srgbClr val="003366"/>
                </a:solidFill>
                <a:latin typeface="Verdana" pitchFamily="34" charset="0"/>
              </a:rPr>
              <a:t>Hämatologie und Onkologie (2004 – 2014)</a:t>
            </a:r>
            <a:endParaRPr lang="de-DE" sz="2700" dirty="0">
              <a:solidFill>
                <a:srgbClr val="003366"/>
              </a:solidFill>
              <a:latin typeface="Verdana" pitchFamily="34" charset="0"/>
            </a:endParaRPr>
          </a:p>
          <a:p>
            <a:pPr marL="342900" indent="-342900" algn="ctr">
              <a:spcBef>
                <a:spcPct val="20000"/>
              </a:spcBef>
            </a:pPr>
            <a:endParaRPr lang="de-DE" dirty="0">
              <a:solidFill>
                <a:srgbClr val="003366"/>
              </a:solidFill>
              <a:latin typeface="Verdana" pitchFamily="34" charset="0"/>
            </a:endParaRPr>
          </a:p>
          <a:p>
            <a:pPr marL="342900" indent="-342900" algn="ctr">
              <a:lnSpc>
                <a:spcPct val="120000"/>
              </a:lnSpc>
              <a:spcBef>
                <a:spcPct val="20000"/>
              </a:spcBef>
            </a:pPr>
            <a:r>
              <a:rPr lang="de-DE" sz="2000" dirty="0">
                <a:solidFill>
                  <a:srgbClr val="003366"/>
                </a:solidFill>
                <a:latin typeface="Verdana" pitchFamily="34" charset="0"/>
              </a:rPr>
              <a:t>R. Weide</a:t>
            </a:r>
            <a:r>
              <a:rPr lang="de-DE" sz="2000" baseline="30000" dirty="0">
                <a:solidFill>
                  <a:srgbClr val="003366"/>
                </a:solidFill>
                <a:latin typeface="Verdana" pitchFamily="34" charset="0"/>
              </a:rPr>
              <a:t>1</a:t>
            </a:r>
            <a:r>
              <a:rPr lang="de-DE" sz="2000" dirty="0">
                <a:solidFill>
                  <a:srgbClr val="003366"/>
                </a:solidFill>
                <a:latin typeface="Verdana" pitchFamily="34" charset="0"/>
              </a:rPr>
              <a:t>, S. Feiten</a:t>
            </a:r>
            <a:r>
              <a:rPr lang="de-DE" sz="2000" baseline="30000" dirty="0">
                <a:solidFill>
                  <a:srgbClr val="003366"/>
                </a:solidFill>
                <a:latin typeface="Verdana" pitchFamily="34" charset="0"/>
              </a:rPr>
              <a:t>2</a:t>
            </a:r>
            <a:r>
              <a:rPr lang="de-DE" sz="2000" dirty="0">
                <a:solidFill>
                  <a:srgbClr val="003366"/>
                </a:solidFill>
                <a:latin typeface="Verdana" pitchFamily="34" charset="0"/>
              </a:rPr>
              <a:t>, V. Friesenhahn</a:t>
            </a:r>
            <a:r>
              <a:rPr lang="de-DE" sz="2000" baseline="30000" dirty="0">
                <a:solidFill>
                  <a:srgbClr val="003366"/>
                </a:solidFill>
                <a:latin typeface="Verdana" pitchFamily="34" charset="0"/>
              </a:rPr>
              <a:t>2</a:t>
            </a:r>
            <a:r>
              <a:rPr lang="de-DE" sz="2000" dirty="0">
                <a:solidFill>
                  <a:srgbClr val="003366"/>
                </a:solidFill>
                <a:latin typeface="Verdana" pitchFamily="34" charset="0"/>
              </a:rPr>
              <a:t>, J. Heymanns</a:t>
            </a:r>
            <a:r>
              <a:rPr lang="de-DE" sz="2000" baseline="30000" dirty="0">
                <a:solidFill>
                  <a:srgbClr val="003366"/>
                </a:solidFill>
                <a:latin typeface="Verdana" pitchFamily="34" charset="0"/>
              </a:rPr>
              <a:t>1</a:t>
            </a:r>
            <a:r>
              <a:rPr lang="de-DE" sz="2000" dirty="0">
                <a:solidFill>
                  <a:srgbClr val="003366"/>
                </a:solidFill>
                <a:latin typeface="Verdana" pitchFamily="34" charset="0"/>
              </a:rPr>
              <a:t>,</a:t>
            </a:r>
            <a:br>
              <a:rPr lang="de-DE" sz="2000" dirty="0">
                <a:solidFill>
                  <a:srgbClr val="003366"/>
                </a:solidFill>
                <a:latin typeface="Verdana" pitchFamily="34" charset="0"/>
              </a:rPr>
            </a:br>
            <a:r>
              <a:rPr lang="de-DE" sz="2000" dirty="0" smtClean="0">
                <a:solidFill>
                  <a:srgbClr val="003366"/>
                </a:solidFill>
                <a:latin typeface="Verdana" pitchFamily="34" charset="0"/>
              </a:rPr>
              <a:t>R. Meister</a:t>
            </a:r>
            <a:r>
              <a:rPr lang="de-DE" sz="2000" baseline="30000" dirty="0" smtClean="0">
                <a:solidFill>
                  <a:srgbClr val="003366"/>
                </a:solidFill>
                <a:latin typeface="Verdana" pitchFamily="34" charset="0"/>
              </a:rPr>
              <a:t>2</a:t>
            </a:r>
            <a:r>
              <a:rPr lang="de-DE" sz="2000" dirty="0">
                <a:solidFill>
                  <a:srgbClr val="003366"/>
                </a:solidFill>
                <a:latin typeface="Verdana" pitchFamily="34" charset="0"/>
              </a:rPr>
              <a:t>, J. Thomalla</a:t>
            </a:r>
            <a:r>
              <a:rPr lang="de-DE" sz="2000" baseline="30000" dirty="0">
                <a:solidFill>
                  <a:srgbClr val="003366"/>
                </a:solidFill>
                <a:latin typeface="Verdana" pitchFamily="34" charset="0"/>
              </a:rPr>
              <a:t>1</a:t>
            </a:r>
            <a:r>
              <a:rPr lang="de-DE" sz="2000" dirty="0">
                <a:solidFill>
                  <a:srgbClr val="003366"/>
                </a:solidFill>
                <a:latin typeface="Verdana" pitchFamily="34" charset="0"/>
              </a:rPr>
              <a:t>, C. van Roye</a:t>
            </a:r>
            <a:r>
              <a:rPr lang="de-DE" sz="2000" baseline="30000" dirty="0">
                <a:solidFill>
                  <a:srgbClr val="003366"/>
                </a:solidFill>
                <a:latin typeface="Verdana" pitchFamily="34" charset="0"/>
              </a:rPr>
              <a:t>1</a:t>
            </a:r>
            <a:r>
              <a:rPr lang="de-DE" sz="2000" dirty="0">
                <a:solidFill>
                  <a:srgbClr val="003366"/>
                </a:solidFill>
                <a:latin typeface="Verdana" pitchFamily="34" charset="0"/>
              </a:rPr>
              <a:t>, H. Köppler</a:t>
            </a:r>
            <a:r>
              <a:rPr lang="de-DE" sz="2000" baseline="30000" dirty="0">
                <a:solidFill>
                  <a:srgbClr val="003366"/>
                </a:solidFill>
                <a:latin typeface="Verdana" pitchFamily="34" charset="0"/>
              </a:rPr>
              <a:t>1</a:t>
            </a:r>
          </a:p>
          <a:p>
            <a:pPr marL="342900" indent="-342900" algn="ctr">
              <a:lnSpc>
                <a:spcPct val="120000"/>
              </a:lnSpc>
              <a:spcBef>
                <a:spcPct val="20000"/>
              </a:spcBef>
            </a:pPr>
            <a:endParaRPr lang="de-DE" sz="1400" dirty="0">
              <a:solidFill>
                <a:srgbClr val="003366"/>
              </a:solidFill>
              <a:latin typeface="Verdana" pitchFamily="34" charset="0"/>
            </a:endParaRPr>
          </a:p>
          <a:p>
            <a:pPr marL="342900" indent="-342900" algn="ctr">
              <a:lnSpc>
                <a:spcPct val="120000"/>
              </a:lnSpc>
              <a:spcBef>
                <a:spcPct val="20000"/>
              </a:spcBef>
            </a:pPr>
            <a:r>
              <a:rPr lang="de-DE" sz="1400" baseline="30000" dirty="0">
                <a:solidFill>
                  <a:srgbClr val="003366"/>
                </a:solidFill>
                <a:latin typeface="Verdana" pitchFamily="34" charset="0"/>
              </a:rPr>
              <a:t>1 </a:t>
            </a:r>
            <a:r>
              <a:rPr lang="de-DE" sz="1400" dirty="0">
                <a:solidFill>
                  <a:srgbClr val="003366"/>
                </a:solidFill>
                <a:latin typeface="Verdana" pitchFamily="34" charset="0"/>
              </a:rPr>
              <a:t>Praxisklinik für Hämatologie und Onkologie, Koblenz</a:t>
            </a:r>
          </a:p>
          <a:p>
            <a:pPr marL="342900" indent="-342900" algn="ctr">
              <a:lnSpc>
                <a:spcPct val="120000"/>
              </a:lnSpc>
              <a:spcBef>
                <a:spcPct val="20000"/>
              </a:spcBef>
            </a:pPr>
            <a:r>
              <a:rPr lang="de-DE" sz="1400" baseline="30000" dirty="0">
                <a:solidFill>
                  <a:srgbClr val="003366"/>
                </a:solidFill>
                <a:latin typeface="Verdana" pitchFamily="34" charset="0"/>
              </a:rPr>
              <a:t>2 </a:t>
            </a:r>
            <a:r>
              <a:rPr lang="de-DE" sz="1400" dirty="0">
                <a:solidFill>
                  <a:srgbClr val="003366"/>
                </a:solidFill>
                <a:latin typeface="Verdana" pitchFamily="34" charset="0"/>
              </a:rPr>
              <a:t>Institut für Versorgungsforschung in der Onkologie, Koblenz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Ziele und Inhalte der Veranstaltung: 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15900" y="1712913"/>
            <a:ext cx="8237538" cy="48466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Ziele und Inhalte der Veranstaltung:</a:t>
            </a:r>
            <a:br>
              <a:rPr lang="de-DE" dirty="0" smtClean="0">
                <a:latin typeface="Verdana" pitchFamily="34" charset="0"/>
              </a:rPr>
            </a:br>
            <a:r>
              <a:rPr lang="de-DE" dirty="0" smtClean="0">
                <a:latin typeface="Verdana" pitchFamily="34" charset="0"/>
              </a:rPr>
              <a:t>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589962" cy="457676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Vermittlung durch den Dozenten (I): 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15900" y="1712913"/>
            <a:ext cx="8237538" cy="48466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Vermittlung durch den Dozenten (I):</a:t>
            </a:r>
            <a:br>
              <a:rPr lang="de-DE" dirty="0" smtClean="0">
                <a:latin typeface="Verdana" pitchFamily="34" charset="0"/>
              </a:rPr>
            </a:br>
            <a:r>
              <a:rPr lang="de-DE" dirty="0" smtClean="0">
                <a:latin typeface="Verdana" pitchFamily="34" charset="0"/>
              </a:rPr>
              <a:t>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348662" cy="4576762"/>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Vermittlung durch den Dozenten (II): 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6"/>
          <p:cNvPicPr>
            <a:picLocks noChangeAspect="1" noChangeArrowheads="1"/>
          </p:cNvPicPr>
          <p:nvPr/>
        </p:nvPicPr>
        <p:blipFill>
          <a:blip r:embed="rId2" cstate="print"/>
          <a:srcRect/>
          <a:stretch>
            <a:fillRect/>
          </a:stretch>
        </p:blipFill>
        <p:spPr bwMode="auto">
          <a:xfrm>
            <a:off x="211138" y="1712913"/>
            <a:ext cx="8226425" cy="48466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Vermittlung durch den Dozenten (II):</a:t>
            </a:r>
            <a:br>
              <a:rPr lang="de-DE" dirty="0" smtClean="0">
                <a:latin typeface="Verdana" pitchFamily="34" charset="0"/>
              </a:rPr>
            </a:br>
            <a:r>
              <a:rPr lang="de-DE" dirty="0" smtClean="0">
                <a:latin typeface="Verdana" pitchFamily="34" charset="0"/>
              </a:rPr>
              <a:t>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339137" cy="45688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Interaktion / Kommunikation in der Veranstaltung: 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15900" y="1712913"/>
            <a:ext cx="8237538" cy="48466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Interaktion / Kommunikation in der Veranstaltung: 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378825" cy="45783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Eigene Beiträge zur Lehrveranstaltung: 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15900" y="1712913"/>
            <a:ext cx="8237538" cy="484663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Eigene Beiträge zur Lehrveranstaltung:</a:t>
            </a:r>
            <a:br>
              <a:rPr lang="de-DE" dirty="0" smtClean="0">
                <a:latin typeface="Verdana" pitchFamily="34" charset="0"/>
              </a:rPr>
            </a:br>
            <a:r>
              <a:rPr lang="de-DE" dirty="0" smtClean="0">
                <a:latin typeface="Verdana" pitchFamily="34" charset="0"/>
              </a:rPr>
              <a:t>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378825" cy="45783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smtClean="0"/>
              <a:t>Projektsteckbrief</a:t>
            </a:r>
          </a:p>
        </p:txBody>
      </p:sp>
      <p:sp>
        <p:nvSpPr>
          <p:cNvPr id="27652" name="Rectangle 3"/>
          <p:cNvSpPr>
            <a:spLocks noChangeArrowheads="1"/>
          </p:cNvSpPr>
          <p:nvPr/>
        </p:nvSpPr>
        <p:spPr bwMode="auto">
          <a:xfrm>
            <a:off x="269144" y="1628800"/>
            <a:ext cx="8605713" cy="4927503"/>
          </a:xfrm>
          <a:prstGeom prst="rect">
            <a:avLst/>
          </a:prstGeom>
          <a:noFill/>
          <a:ln w="9525">
            <a:noFill/>
            <a:miter lim="800000"/>
            <a:headEnd/>
            <a:tailEnd/>
          </a:ln>
        </p:spPr>
        <p:txBody>
          <a:bodyPr wrap="square">
            <a:spAutoFit/>
          </a:bodyPr>
          <a:lstStyle/>
          <a:p>
            <a:pPr marL="1524000" indent="-1524000">
              <a:spcBef>
                <a:spcPct val="20000"/>
              </a:spcBef>
              <a:tabLst>
                <a:tab pos="1524000" algn="l"/>
              </a:tabLst>
            </a:pPr>
            <a:r>
              <a:rPr lang="de-DE" sz="1500" dirty="0">
                <a:solidFill>
                  <a:srgbClr val="003366"/>
                </a:solidFill>
                <a:latin typeface="Verdana" pitchFamily="34" charset="0"/>
              </a:rPr>
              <a:t>Hintergrund	</a:t>
            </a:r>
            <a:r>
              <a:rPr lang="de-DE" sz="1500" dirty="0" smtClean="0">
                <a:solidFill>
                  <a:srgbClr val="003366"/>
                </a:solidFill>
                <a:latin typeface="Verdana" pitchFamily="34" charset="0"/>
              </a:rPr>
              <a:t>Seit 1998 bieten die Ärzte der Praxisklinik für Hämatologie und Onkologie in Koblenz einen interaktiven Kleingruppenunterricht an. Dieser Unterricht wird seit 2001 exklusiv für Studierende der Universität Mainz angeboten und seit 2004 regelmäßig evaluiert.</a:t>
            </a:r>
            <a:br>
              <a:rPr lang="de-DE" sz="1500" dirty="0" smtClean="0">
                <a:solidFill>
                  <a:srgbClr val="003366"/>
                </a:solidFill>
                <a:latin typeface="Verdana" pitchFamily="34" charset="0"/>
              </a:rPr>
            </a:br>
            <a:r>
              <a:rPr lang="de-DE" sz="1500" dirty="0" smtClean="0">
                <a:solidFill>
                  <a:srgbClr val="003366"/>
                </a:solidFill>
                <a:latin typeface="Verdana" pitchFamily="34" charset="0"/>
              </a:rPr>
              <a:t>In einem zweitägigen Blockseminar </a:t>
            </a:r>
            <a:r>
              <a:rPr lang="de-DE" sz="1500" smtClean="0">
                <a:solidFill>
                  <a:srgbClr val="003366"/>
                </a:solidFill>
                <a:latin typeface="Verdana" pitchFamily="34" charset="0"/>
              </a:rPr>
              <a:t>mit insgesamt 9,5 Unterrichts-stunden </a:t>
            </a:r>
            <a:r>
              <a:rPr lang="de-DE" sz="1500" dirty="0" smtClean="0">
                <a:solidFill>
                  <a:srgbClr val="003366"/>
                </a:solidFill>
                <a:latin typeface="Verdana" pitchFamily="34" charset="0"/>
              </a:rPr>
              <a:t>werden jeweils 12 Medizin-Studentinnen und –Studenten in einem fortgeschrittenen Ausbildungsstadium durch 4 erfahrene Dozenten (langjährig tätige Fachärzte für Innere Medizin mit Schwerpunkt Hämatologie und Onkologie, die seit vielen Jahren an der studentischen Ausbildung beteiligt sind) unterrichtet.</a:t>
            </a:r>
            <a:br>
              <a:rPr lang="de-DE" sz="1500" dirty="0" smtClean="0">
                <a:solidFill>
                  <a:srgbClr val="003366"/>
                </a:solidFill>
                <a:latin typeface="Verdana" pitchFamily="34" charset="0"/>
              </a:rPr>
            </a:br>
            <a:endParaRPr lang="de-DE" sz="700" dirty="0">
              <a:solidFill>
                <a:srgbClr val="003366"/>
              </a:solidFill>
              <a:latin typeface="Verdana" pitchFamily="34" charset="0"/>
            </a:endParaRPr>
          </a:p>
          <a:p>
            <a:pPr marL="1524000" indent="-1524000">
              <a:spcBef>
                <a:spcPct val="20000"/>
              </a:spcBef>
              <a:tabLst>
                <a:tab pos="1524000" algn="l"/>
              </a:tabLst>
            </a:pPr>
            <a:r>
              <a:rPr lang="de-DE" sz="1500" dirty="0">
                <a:solidFill>
                  <a:srgbClr val="003366"/>
                </a:solidFill>
                <a:latin typeface="Verdana" pitchFamily="34" charset="0"/>
              </a:rPr>
              <a:t>Zielgruppe	</a:t>
            </a:r>
            <a:r>
              <a:rPr lang="de-DE" sz="1500" dirty="0" smtClean="0">
                <a:solidFill>
                  <a:srgbClr val="003366"/>
                </a:solidFill>
                <a:latin typeface="Verdana" pitchFamily="34" charset="0"/>
              </a:rPr>
              <a:t>Medizin-Studentinnen und –Studenten, die im Zeitraum 2004 bis 06/2014 am Kleingruppenunterricht der Praxisklinik für Hämatologie und Onkologie Koblenz, teilgenommen haben.</a:t>
            </a:r>
            <a:endParaRPr lang="de-DE" sz="1500" dirty="0">
              <a:solidFill>
                <a:srgbClr val="003366"/>
              </a:solidFill>
              <a:latin typeface="Verdana" pitchFamily="34" charset="0"/>
            </a:endParaRPr>
          </a:p>
          <a:p>
            <a:pPr marL="1524000" indent="-1524000">
              <a:spcBef>
                <a:spcPct val="20000"/>
              </a:spcBef>
              <a:buFontTx/>
              <a:buAutoNum type="arabicPeriod"/>
              <a:tabLst>
                <a:tab pos="1524000" algn="l"/>
              </a:tabLst>
            </a:pPr>
            <a:endParaRPr lang="de-DE" sz="700" dirty="0">
              <a:solidFill>
                <a:srgbClr val="003366"/>
              </a:solidFill>
              <a:latin typeface="Verdana" pitchFamily="34" charset="0"/>
            </a:endParaRPr>
          </a:p>
          <a:p>
            <a:pPr marL="1524000" indent="-1524000">
              <a:spcBef>
                <a:spcPct val="20000"/>
              </a:spcBef>
              <a:tabLst>
                <a:tab pos="1524000" algn="l"/>
              </a:tabLst>
            </a:pPr>
            <a:r>
              <a:rPr lang="de-DE" sz="1500" dirty="0">
                <a:solidFill>
                  <a:srgbClr val="003366"/>
                </a:solidFill>
                <a:latin typeface="Verdana" pitchFamily="34" charset="0"/>
              </a:rPr>
              <a:t>Stichprobe	</a:t>
            </a:r>
            <a:r>
              <a:rPr lang="de-DE" sz="1500" dirty="0" smtClean="0">
                <a:solidFill>
                  <a:srgbClr val="003366"/>
                </a:solidFill>
                <a:latin typeface="Verdana" pitchFamily="34" charset="0"/>
              </a:rPr>
              <a:t>N=471</a:t>
            </a:r>
            <a:endParaRPr lang="de-DE" sz="1500" dirty="0">
              <a:solidFill>
                <a:srgbClr val="003366"/>
              </a:solidFill>
              <a:latin typeface="Verdana" pitchFamily="34" charset="0"/>
            </a:endParaRPr>
          </a:p>
          <a:p>
            <a:pPr marL="1524000" indent="-1524000">
              <a:spcBef>
                <a:spcPct val="20000"/>
              </a:spcBef>
              <a:tabLst>
                <a:tab pos="1524000" algn="l"/>
              </a:tabLst>
            </a:pPr>
            <a:endParaRPr lang="de-DE" sz="700" dirty="0">
              <a:solidFill>
                <a:srgbClr val="003366"/>
              </a:solidFill>
              <a:latin typeface="Verdana" pitchFamily="34" charset="0"/>
            </a:endParaRPr>
          </a:p>
          <a:p>
            <a:pPr marL="1524000" indent="-1524000">
              <a:spcBef>
                <a:spcPct val="20000"/>
              </a:spcBef>
              <a:tabLst>
                <a:tab pos="1524000" algn="l"/>
              </a:tabLst>
            </a:pPr>
            <a:r>
              <a:rPr lang="de-DE" sz="1500" dirty="0">
                <a:solidFill>
                  <a:srgbClr val="003366"/>
                </a:solidFill>
                <a:latin typeface="Verdana" pitchFamily="34" charset="0"/>
              </a:rPr>
              <a:t>Methode	</a:t>
            </a:r>
            <a:r>
              <a:rPr lang="de-DE" sz="1500" dirty="0" smtClean="0">
                <a:solidFill>
                  <a:srgbClr val="003366"/>
                </a:solidFill>
                <a:latin typeface="Verdana" pitchFamily="34" charset="0"/>
              </a:rPr>
              <a:t>Standardisierte </a:t>
            </a:r>
            <a:r>
              <a:rPr lang="de-DE" sz="1500" dirty="0" err="1" smtClean="0">
                <a:solidFill>
                  <a:srgbClr val="003366"/>
                </a:solidFill>
                <a:latin typeface="Verdana" pitchFamily="34" charset="0"/>
              </a:rPr>
              <a:t>paper</a:t>
            </a:r>
            <a:r>
              <a:rPr lang="de-DE" sz="1500" dirty="0" smtClean="0">
                <a:solidFill>
                  <a:srgbClr val="003366"/>
                </a:solidFill>
                <a:latin typeface="Verdana" pitchFamily="34" charset="0"/>
              </a:rPr>
              <a:t>-</a:t>
            </a:r>
            <a:r>
              <a:rPr lang="de-DE" sz="1500" dirty="0" err="1" smtClean="0">
                <a:solidFill>
                  <a:srgbClr val="003366"/>
                </a:solidFill>
                <a:latin typeface="Verdana" pitchFamily="34" charset="0"/>
              </a:rPr>
              <a:t>pencil</a:t>
            </a:r>
            <a:r>
              <a:rPr lang="de-DE" sz="1500" dirty="0" smtClean="0">
                <a:solidFill>
                  <a:srgbClr val="003366"/>
                </a:solidFill>
                <a:latin typeface="Verdana" pitchFamily="34" charset="0"/>
              </a:rPr>
              <a:t>-Befragung nach Abschluss der Veranstaltung. Die Befragungsdaten </a:t>
            </a:r>
            <a:r>
              <a:rPr lang="de-DE" sz="1500" dirty="0">
                <a:solidFill>
                  <a:srgbClr val="003366"/>
                </a:solidFill>
                <a:latin typeface="Verdana" pitchFamily="34" charset="0"/>
              </a:rPr>
              <a:t>wurden </a:t>
            </a:r>
            <a:r>
              <a:rPr lang="de-DE" sz="1500" dirty="0" smtClean="0">
                <a:solidFill>
                  <a:srgbClr val="003366"/>
                </a:solidFill>
                <a:latin typeface="Verdana" pitchFamily="34" charset="0"/>
              </a:rPr>
              <a:t>in </a:t>
            </a:r>
            <a:r>
              <a:rPr lang="de-DE" sz="1500" dirty="0">
                <a:solidFill>
                  <a:srgbClr val="003366"/>
                </a:solidFill>
                <a:latin typeface="Verdana" pitchFamily="34" charset="0"/>
              </a:rPr>
              <a:t>eine Datenbank übertragen und mit Hilfe von SPSS 19.0 ausgewertet</a:t>
            </a:r>
            <a:r>
              <a:rPr lang="de-DE" sz="1500" dirty="0" smtClean="0">
                <a:solidFill>
                  <a:srgbClr val="003366"/>
                </a:solidFill>
                <a:latin typeface="Verdana" pitchFamily="34" charset="0"/>
              </a:rPr>
              <a:t>.</a:t>
            </a:r>
          </a:p>
          <a:p>
            <a:pPr marL="1524000" indent="-1524000">
              <a:spcBef>
                <a:spcPct val="20000"/>
              </a:spcBef>
              <a:tabLst>
                <a:tab pos="1524000" algn="l"/>
              </a:tabLst>
            </a:pPr>
            <a:endParaRPr lang="de-DE" sz="700" dirty="0">
              <a:solidFill>
                <a:srgbClr val="003366"/>
              </a:solidFill>
              <a:latin typeface="Verdana" pitchFamily="34" charset="0"/>
            </a:endParaRPr>
          </a:p>
          <a:p>
            <a:pPr marL="1524000" indent="-1524000">
              <a:spcBef>
                <a:spcPct val="20000"/>
              </a:spcBef>
              <a:tabLst>
                <a:tab pos="1524000" algn="l"/>
              </a:tabLst>
            </a:pPr>
            <a:r>
              <a:rPr lang="de-DE" sz="1500" dirty="0" smtClean="0">
                <a:solidFill>
                  <a:srgbClr val="003366"/>
                </a:solidFill>
                <a:latin typeface="Verdana" pitchFamily="34" charset="0"/>
              </a:rPr>
              <a:t>Analyse</a:t>
            </a:r>
            <a:r>
              <a:rPr lang="de-DE" sz="1500" dirty="0">
                <a:solidFill>
                  <a:srgbClr val="003366"/>
                </a:solidFill>
                <a:latin typeface="Verdana" pitchFamily="34" charset="0"/>
              </a:rPr>
              <a:t>	Institut für Versorgungsforschung in der Onkologie, Koblenz</a:t>
            </a:r>
          </a:p>
        </p:txBody>
      </p:sp>
      <p:sp>
        <p:nvSpPr>
          <p:cNvPr id="6"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de-DE" dirty="0" smtClean="0"/>
              <a:t>Gesamtbeurteilung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Gesamtbeurteilung:</a:t>
            </a:r>
            <a:br>
              <a:rPr lang="de-DE" dirty="0" smtClean="0">
                <a:latin typeface="Verdana" pitchFamily="34" charset="0"/>
              </a:rPr>
            </a:br>
            <a:r>
              <a:rPr lang="de-DE" dirty="0" smtClean="0">
                <a:latin typeface="Verdana" pitchFamily="34" charset="0"/>
              </a:rPr>
              <a:t>Häufigkeiten</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215900" y="1857375"/>
            <a:ext cx="8237538" cy="45561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22326"/>
            <a:ext cx="8229600" cy="792162"/>
          </a:xfrm>
        </p:spPr>
        <p:txBody>
          <a:bodyPr/>
          <a:lstStyle/>
          <a:p>
            <a:r>
              <a:rPr lang="de-DE" dirty="0" smtClean="0">
                <a:latin typeface="Verdana" pitchFamily="34" charset="0"/>
              </a:rPr>
              <a:t>Gesamtbeurteilung:</a:t>
            </a:r>
            <a:br>
              <a:rPr lang="de-DE" dirty="0" smtClean="0">
                <a:latin typeface="Verdana" pitchFamily="34" charset="0"/>
              </a:rPr>
            </a:br>
            <a:r>
              <a:rPr lang="de-DE" dirty="0" smtClean="0">
                <a:latin typeface="Verdana" pitchFamily="34" charset="0"/>
              </a:rPr>
              <a:t>Mediane / Mittelwerte</a:t>
            </a:r>
            <a:endParaRPr lang="de-DE" dirty="0"/>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19088" y="1855788"/>
            <a:ext cx="8378825" cy="45783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293" y="836613"/>
            <a:ext cx="8665415" cy="792162"/>
          </a:xfrm>
        </p:spPr>
        <p:txBody>
          <a:bodyPr/>
          <a:lstStyle/>
          <a:p>
            <a:r>
              <a:rPr lang="de-DE" dirty="0" smtClean="0"/>
              <a:t>Gründe für den Besuch der Veranstaltung </a:t>
            </a:r>
            <a:r>
              <a:rPr lang="de-DE" i="1" dirty="0" smtClean="0"/>
              <a:t>[MR]</a:t>
            </a:r>
            <a:endParaRPr lang="de-DE" i="1" dirty="0"/>
          </a:p>
        </p:txBody>
      </p:sp>
      <p:sp>
        <p:nvSpPr>
          <p:cNvPr id="3" name="Fußzeilenplatzhalter 2"/>
          <p:cNvSpPr>
            <a:spLocks noGrp="1"/>
          </p:cNvSpPr>
          <p:nvPr>
            <p:ph type="ftr" sz="quarter" idx="10"/>
          </p:nvPr>
        </p:nvSpPr>
        <p:spPr/>
        <p:txBody>
          <a:bodyPr/>
          <a:lstStyle/>
          <a:p>
            <a:pPr>
              <a:defRPr/>
            </a:pPr>
            <a:r>
              <a:rPr lang="de-DE" dirty="0" smtClean="0"/>
              <a:t>Evaluation Kleingruppenunterricht 2004 – 2014</a:t>
            </a:r>
          </a:p>
          <a:p>
            <a:pPr>
              <a:defRPr/>
            </a:pPr>
            <a:endParaRPr lang="de-DE" dirty="0"/>
          </a:p>
        </p:txBody>
      </p:sp>
      <p:sp>
        <p:nvSpPr>
          <p:cNvPr id="4" name="Text Box 4"/>
          <p:cNvSpPr txBox="1">
            <a:spLocks noChangeArrowheads="1"/>
          </p:cNvSpPr>
          <p:nvPr/>
        </p:nvSpPr>
        <p:spPr bwMode="auto">
          <a:xfrm>
            <a:off x="8345734" y="6240463"/>
            <a:ext cx="763349" cy="292388"/>
          </a:xfrm>
          <a:prstGeom prst="rect">
            <a:avLst/>
          </a:prstGeom>
          <a:noFill/>
          <a:ln w="9525">
            <a:noFill/>
            <a:miter lim="800000"/>
            <a:headEnd/>
            <a:tailEnd/>
          </a:ln>
        </p:spPr>
        <p:txBody>
          <a:bodyPr wrap="none">
            <a:spAutoFit/>
          </a:bodyPr>
          <a:lstStyle/>
          <a:p>
            <a:pPr algn="r"/>
            <a:r>
              <a:rPr lang="de-DE" sz="1300" dirty="0" smtClean="0">
                <a:latin typeface="Verdana" pitchFamily="34" charset="0"/>
              </a:rPr>
              <a:t>N=471</a:t>
            </a:r>
            <a:endParaRPr lang="de-DE" sz="1300" dirty="0">
              <a:latin typeface="Verdana"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215900" y="1571625"/>
            <a:ext cx="8104188" cy="4887913"/>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e-DE" smtClean="0"/>
              <a:t>Inhalt</a:t>
            </a:r>
          </a:p>
        </p:txBody>
      </p:sp>
      <p:sp>
        <p:nvSpPr>
          <p:cNvPr id="28676" name="Rectangle 3"/>
          <p:cNvSpPr>
            <a:spLocks noChangeArrowheads="1"/>
          </p:cNvSpPr>
          <p:nvPr/>
        </p:nvSpPr>
        <p:spPr bwMode="auto">
          <a:xfrm>
            <a:off x="684213" y="1885956"/>
            <a:ext cx="7848600" cy="3077766"/>
          </a:xfrm>
          <a:prstGeom prst="rect">
            <a:avLst/>
          </a:prstGeom>
          <a:noFill/>
          <a:ln w="9525">
            <a:noFill/>
            <a:miter lim="800000"/>
            <a:headEnd/>
            <a:tailEnd/>
          </a:ln>
        </p:spPr>
        <p:txBody>
          <a:bodyPr>
            <a:spAutoFit/>
          </a:bodyPr>
          <a:lstStyle/>
          <a:p>
            <a:pPr marL="447675" indent="-447675">
              <a:lnSpc>
                <a:spcPct val="90000"/>
              </a:lnSpc>
              <a:spcBef>
                <a:spcPct val="20000"/>
              </a:spcBef>
              <a:buFontTx/>
              <a:buAutoNum type="arabicPeriod"/>
            </a:pPr>
            <a:r>
              <a:rPr lang="de-DE" sz="2000" dirty="0">
                <a:solidFill>
                  <a:srgbClr val="003366"/>
                </a:solidFill>
                <a:latin typeface="Verdana" pitchFamily="34" charset="0"/>
              </a:rPr>
              <a:t>Beschreibung der Stichprobe</a:t>
            </a:r>
          </a:p>
          <a:p>
            <a:pPr marL="447675" indent="-447675">
              <a:lnSpc>
                <a:spcPct val="90000"/>
              </a:lnSpc>
              <a:spcBef>
                <a:spcPct val="20000"/>
              </a:spcBef>
              <a:buFontTx/>
              <a:buAutoNum type="arabicPeriod"/>
            </a:pPr>
            <a:endParaRPr lang="de-DE" sz="800" dirty="0">
              <a:solidFill>
                <a:srgbClr val="003366"/>
              </a:solidFill>
              <a:latin typeface="Verdana" pitchFamily="34" charset="0"/>
            </a:endParaRPr>
          </a:p>
          <a:p>
            <a:pPr marL="447675" indent="-447675">
              <a:lnSpc>
                <a:spcPct val="90000"/>
              </a:lnSpc>
              <a:spcBef>
                <a:spcPct val="20000"/>
              </a:spcBef>
              <a:buFontTx/>
              <a:buAutoNum type="arabicPeriod"/>
            </a:pPr>
            <a:r>
              <a:rPr lang="de-DE" sz="2000" dirty="0" smtClean="0">
                <a:solidFill>
                  <a:srgbClr val="003366"/>
                </a:solidFill>
                <a:latin typeface="Verdana" pitchFamily="34" charset="0"/>
              </a:rPr>
              <a:t>Beurteilung des Unterrichtsangebots</a:t>
            </a:r>
          </a:p>
          <a:p>
            <a:pPr marL="447675" indent="-447675">
              <a:lnSpc>
                <a:spcPct val="90000"/>
              </a:lnSpc>
              <a:spcBef>
                <a:spcPct val="20000"/>
              </a:spcBef>
              <a:buFontTx/>
              <a:buAutoNum type="arabicPeriod"/>
            </a:pPr>
            <a:endParaRPr lang="de-DE" sz="800" dirty="0" smtClean="0">
              <a:solidFill>
                <a:srgbClr val="003366"/>
              </a:solidFill>
              <a:latin typeface="Verdana" pitchFamily="34" charset="0"/>
            </a:endParaRPr>
          </a:p>
          <a:p>
            <a:pPr marL="801688" lvl="1" indent="-344488">
              <a:lnSpc>
                <a:spcPct val="90000"/>
              </a:lnSpc>
              <a:spcBef>
                <a:spcPct val="20000"/>
              </a:spcBef>
              <a:buFont typeface="Wingdings" pitchFamily="2" charset="2"/>
              <a:buChar char="§"/>
            </a:pPr>
            <a:r>
              <a:rPr lang="de-DE" dirty="0" smtClean="0">
                <a:solidFill>
                  <a:srgbClr val="003366"/>
                </a:solidFill>
                <a:latin typeface="Verdana" pitchFamily="34" charset="0"/>
              </a:rPr>
              <a:t>Ziele und Inhalte der Veranstaltung</a:t>
            </a:r>
          </a:p>
          <a:p>
            <a:pPr marL="801688" lvl="1" indent="-344488">
              <a:lnSpc>
                <a:spcPct val="90000"/>
              </a:lnSpc>
              <a:spcBef>
                <a:spcPct val="20000"/>
              </a:spcBef>
              <a:buFont typeface="Wingdings" pitchFamily="2" charset="2"/>
              <a:buChar char="§"/>
            </a:pPr>
            <a:endParaRPr lang="de-DE" sz="800" dirty="0" smtClean="0">
              <a:solidFill>
                <a:srgbClr val="003366"/>
              </a:solidFill>
              <a:latin typeface="Verdana" pitchFamily="34" charset="0"/>
            </a:endParaRPr>
          </a:p>
          <a:p>
            <a:pPr marL="801688" lvl="1" indent="-344488">
              <a:lnSpc>
                <a:spcPct val="90000"/>
              </a:lnSpc>
              <a:spcBef>
                <a:spcPct val="20000"/>
              </a:spcBef>
              <a:buFont typeface="Wingdings" pitchFamily="2" charset="2"/>
              <a:buChar char="§"/>
            </a:pPr>
            <a:r>
              <a:rPr lang="de-DE" dirty="0" smtClean="0">
                <a:solidFill>
                  <a:srgbClr val="003366"/>
                </a:solidFill>
                <a:latin typeface="Verdana" pitchFamily="34" charset="0"/>
              </a:rPr>
              <a:t>Vermittlung durch den Dozenten</a:t>
            </a:r>
          </a:p>
          <a:p>
            <a:pPr marL="801688" lvl="1" indent="-344488">
              <a:lnSpc>
                <a:spcPct val="90000"/>
              </a:lnSpc>
              <a:spcBef>
                <a:spcPct val="20000"/>
              </a:spcBef>
              <a:buFont typeface="Wingdings" pitchFamily="2" charset="2"/>
              <a:buChar char="§"/>
            </a:pPr>
            <a:endParaRPr lang="de-DE" sz="800" dirty="0" smtClean="0">
              <a:solidFill>
                <a:srgbClr val="003366"/>
              </a:solidFill>
              <a:latin typeface="Verdana" pitchFamily="34" charset="0"/>
            </a:endParaRPr>
          </a:p>
          <a:p>
            <a:pPr marL="801688" lvl="1" indent="-344488">
              <a:lnSpc>
                <a:spcPct val="90000"/>
              </a:lnSpc>
              <a:spcBef>
                <a:spcPct val="20000"/>
              </a:spcBef>
              <a:buFont typeface="Wingdings" pitchFamily="2" charset="2"/>
              <a:buChar char="§"/>
            </a:pPr>
            <a:r>
              <a:rPr lang="de-DE" dirty="0" smtClean="0">
                <a:solidFill>
                  <a:srgbClr val="003366"/>
                </a:solidFill>
                <a:latin typeface="Verdana" pitchFamily="34" charset="0"/>
              </a:rPr>
              <a:t>Interaktion / Kommunikation in der Veranstaltung</a:t>
            </a:r>
          </a:p>
          <a:p>
            <a:pPr marL="801688" lvl="1" indent="-344488">
              <a:lnSpc>
                <a:spcPct val="90000"/>
              </a:lnSpc>
              <a:spcBef>
                <a:spcPct val="20000"/>
              </a:spcBef>
              <a:buFont typeface="Wingdings" pitchFamily="2" charset="2"/>
              <a:buChar char="§"/>
            </a:pPr>
            <a:endParaRPr lang="de-DE" sz="800" dirty="0" smtClean="0">
              <a:solidFill>
                <a:srgbClr val="003366"/>
              </a:solidFill>
              <a:latin typeface="Verdana" pitchFamily="34" charset="0"/>
            </a:endParaRPr>
          </a:p>
          <a:p>
            <a:pPr marL="801688" lvl="1" indent="-344488">
              <a:lnSpc>
                <a:spcPct val="90000"/>
              </a:lnSpc>
              <a:spcBef>
                <a:spcPct val="20000"/>
              </a:spcBef>
              <a:buFont typeface="Wingdings" pitchFamily="2" charset="2"/>
              <a:buChar char="§"/>
            </a:pPr>
            <a:r>
              <a:rPr lang="de-DE" dirty="0" smtClean="0">
                <a:solidFill>
                  <a:srgbClr val="003366"/>
                </a:solidFill>
                <a:latin typeface="Verdana" pitchFamily="34" charset="0"/>
              </a:rPr>
              <a:t>Eigene Beiträge zur Lehrveranstaltung</a:t>
            </a:r>
          </a:p>
          <a:p>
            <a:pPr marL="801688" lvl="1" indent="-344488">
              <a:lnSpc>
                <a:spcPct val="90000"/>
              </a:lnSpc>
              <a:spcBef>
                <a:spcPct val="20000"/>
              </a:spcBef>
              <a:buFont typeface="Wingdings" pitchFamily="2" charset="2"/>
              <a:buChar char="§"/>
            </a:pPr>
            <a:endParaRPr lang="de-DE" sz="800" dirty="0" smtClean="0">
              <a:solidFill>
                <a:srgbClr val="003366"/>
              </a:solidFill>
              <a:latin typeface="Verdana" pitchFamily="34" charset="0"/>
            </a:endParaRPr>
          </a:p>
          <a:p>
            <a:pPr marL="344488" indent="-344488">
              <a:lnSpc>
                <a:spcPct val="90000"/>
              </a:lnSpc>
              <a:spcBef>
                <a:spcPct val="20000"/>
              </a:spcBef>
              <a:buFont typeface="+mj-lt"/>
              <a:buAutoNum type="arabicPeriod"/>
            </a:pPr>
            <a:r>
              <a:rPr lang="de-DE" sz="2000" dirty="0" smtClean="0">
                <a:solidFill>
                  <a:srgbClr val="003366"/>
                </a:solidFill>
                <a:latin typeface="Verdana" pitchFamily="34" charset="0"/>
              </a:rPr>
              <a:t>Gesamtbeurteilung</a:t>
            </a:r>
            <a:endParaRPr lang="de-DE" sz="2000" dirty="0">
              <a:solidFill>
                <a:srgbClr val="003366"/>
              </a:solidFill>
              <a:latin typeface="Verdana" pitchFamily="34" charset="0"/>
            </a:endParaRPr>
          </a:p>
        </p:txBody>
      </p:sp>
      <p:sp>
        <p:nvSpPr>
          <p:cNvPr id="5"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de-DE" dirty="0" smtClean="0"/>
              <a:t>Beschreibung der Stichprobe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el 1"/>
          <p:cNvSpPr>
            <a:spLocks noGrp="1"/>
          </p:cNvSpPr>
          <p:nvPr>
            <p:ph type="title"/>
          </p:nvPr>
        </p:nvSpPr>
        <p:spPr/>
        <p:txBody>
          <a:bodyPr/>
          <a:lstStyle/>
          <a:p>
            <a:pPr eaLnBrk="1" hangingPunct="1"/>
            <a:r>
              <a:rPr lang="de-DE" dirty="0" smtClean="0"/>
              <a:t>Geschlechtsverteilung Studierende </a:t>
            </a:r>
          </a:p>
        </p:txBody>
      </p:sp>
      <p:sp>
        <p:nvSpPr>
          <p:cNvPr id="1029" name="Text Box 4"/>
          <p:cNvSpPr txBox="1">
            <a:spLocks noChangeArrowheads="1"/>
          </p:cNvSpPr>
          <p:nvPr/>
        </p:nvSpPr>
        <p:spPr bwMode="auto">
          <a:xfrm>
            <a:off x="8345736" y="6240463"/>
            <a:ext cx="763351" cy="292388"/>
          </a:xfrm>
          <a:prstGeom prst="rect">
            <a:avLst/>
          </a:prstGeom>
          <a:noFill/>
          <a:ln w="9525">
            <a:noFill/>
            <a:miter lim="800000"/>
            <a:headEnd/>
            <a:tailEnd/>
          </a:ln>
        </p:spPr>
        <p:txBody>
          <a:bodyPr wrap="none">
            <a:spAutoFit/>
          </a:bodyPr>
          <a:lstStyle/>
          <a:p>
            <a:pPr algn="r"/>
            <a:r>
              <a:rPr lang="de-DE" sz="1300" dirty="0" smtClean="0">
                <a:latin typeface="Verdana" pitchFamily="34" charset="0"/>
              </a:rPr>
              <a:t>N=471</a:t>
            </a:r>
            <a:endParaRPr lang="de-DE" sz="1300" dirty="0">
              <a:latin typeface="Verdana" pitchFamily="34" charset="0"/>
            </a:endParaRPr>
          </a:p>
        </p:txBody>
      </p:sp>
      <p:sp>
        <p:nvSpPr>
          <p:cNvPr id="6"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7" name="Picture 5"/>
          <p:cNvPicPr>
            <a:picLocks noChangeAspect="1" noChangeArrowheads="1"/>
          </p:cNvPicPr>
          <p:nvPr/>
        </p:nvPicPr>
        <p:blipFill>
          <a:blip r:embed="rId2" cstate="print"/>
          <a:srcRect/>
          <a:stretch>
            <a:fillRect/>
          </a:stretch>
        </p:blipFill>
        <p:spPr bwMode="auto">
          <a:xfrm>
            <a:off x="1389063" y="2063750"/>
            <a:ext cx="6257925" cy="3776663"/>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 der Studierenden</a:t>
            </a:r>
            <a:endParaRPr lang="de-DE" dirty="0"/>
          </a:p>
        </p:txBody>
      </p:sp>
      <p:sp>
        <p:nvSpPr>
          <p:cNvPr id="5" name="Text Box 7"/>
          <p:cNvSpPr txBox="1">
            <a:spLocks noChangeArrowheads="1"/>
          </p:cNvSpPr>
          <p:nvPr/>
        </p:nvSpPr>
        <p:spPr bwMode="auto">
          <a:xfrm>
            <a:off x="428596" y="5229035"/>
            <a:ext cx="2376487" cy="914609"/>
          </a:xfrm>
          <a:prstGeom prst="rect">
            <a:avLst/>
          </a:prstGeom>
          <a:noFill/>
          <a:ln w="9525">
            <a:noFill/>
            <a:miter lim="800000"/>
            <a:headEnd/>
            <a:tailEnd/>
          </a:ln>
        </p:spPr>
        <p:txBody>
          <a:bodyPr>
            <a:spAutoFit/>
          </a:bodyPr>
          <a:lstStyle/>
          <a:p>
            <a:pPr>
              <a:lnSpc>
                <a:spcPct val="105000"/>
              </a:lnSpc>
              <a:tabLst>
                <a:tab pos="2066925" algn="r"/>
              </a:tabLst>
            </a:pPr>
            <a:r>
              <a:rPr lang="de-DE" sz="1300" dirty="0">
                <a:latin typeface="Verdana" pitchFamily="34" charset="0"/>
              </a:rPr>
              <a:t>Median:	</a:t>
            </a:r>
            <a:r>
              <a:rPr lang="de-DE" sz="1300" dirty="0" smtClean="0">
                <a:latin typeface="Verdana" pitchFamily="34" charset="0"/>
              </a:rPr>
              <a:t>25 </a:t>
            </a:r>
            <a:r>
              <a:rPr lang="de-DE" sz="1300" dirty="0">
                <a:latin typeface="Verdana" pitchFamily="34" charset="0"/>
              </a:rPr>
              <a:t>Jahre</a:t>
            </a:r>
          </a:p>
          <a:p>
            <a:pPr>
              <a:lnSpc>
                <a:spcPct val="105000"/>
              </a:lnSpc>
              <a:tabLst>
                <a:tab pos="2066925" algn="r"/>
              </a:tabLst>
            </a:pPr>
            <a:r>
              <a:rPr lang="de-DE" sz="1300" dirty="0">
                <a:latin typeface="Verdana" pitchFamily="34" charset="0"/>
              </a:rPr>
              <a:t>Mittelwert:	</a:t>
            </a:r>
            <a:r>
              <a:rPr lang="de-DE" sz="1300" dirty="0" smtClean="0">
                <a:latin typeface="Verdana" pitchFamily="34" charset="0"/>
              </a:rPr>
              <a:t>25,3 </a:t>
            </a:r>
            <a:r>
              <a:rPr lang="de-DE" sz="1300" dirty="0">
                <a:latin typeface="Verdana" pitchFamily="34" charset="0"/>
              </a:rPr>
              <a:t>Jahre</a:t>
            </a:r>
          </a:p>
          <a:p>
            <a:pPr>
              <a:lnSpc>
                <a:spcPct val="105000"/>
              </a:lnSpc>
              <a:tabLst>
                <a:tab pos="2066925" algn="r"/>
              </a:tabLst>
            </a:pPr>
            <a:r>
              <a:rPr lang="de-DE" sz="1300" dirty="0">
                <a:latin typeface="Verdana" pitchFamily="34" charset="0"/>
              </a:rPr>
              <a:t>Minimum:	</a:t>
            </a:r>
            <a:r>
              <a:rPr lang="de-DE" sz="1300" dirty="0" smtClean="0">
                <a:latin typeface="Verdana" pitchFamily="34" charset="0"/>
              </a:rPr>
              <a:t>19 </a:t>
            </a:r>
            <a:r>
              <a:rPr lang="de-DE" sz="1300" dirty="0">
                <a:latin typeface="Verdana" pitchFamily="34" charset="0"/>
              </a:rPr>
              <a:t>Jahre</a:t>
            </a:r>
          </a:p>
          <a:p>
            <a:pPr>
              <a:lnSpc>
                <a:spcPct val="105000"/>
              </a:lnSpc>
              <a:tabLst>
                <a:tab pos="2066925" algn="r"/>
              </a:tabLst>
            </a:pPr>
            <a:r>
              <a:rPr lang="de-DE" sz="1300" dirty="0">
                <a:latin typeface="Verdana" pitchFamily="34" charset="0"/>
              </a:rPr>
              <a:t>Maximum:	</a:t>
            </a:r>
            <a:r>
              <a:rPr lang="de-DE" sz="1300" dirty="0" smtClean="0">
                <a:latin typeface="Verdana" pitchFamily="34" charset="0"/>
              </a:rPr>
              <a:t>52 </a:t>
            </a:r>
            <a:r>
              <a:rPr lang="de-DE" sz="1300" dirty="0">
                <a:latin typeface="Verdana" pitchFamily="34" charset="0"/>
              </a:rPr>
              <a:t>Jahre</a:t>
            </a:r>
          </a:p>
        </p:txBody>
      </p:sp>
      <p:sp>
        <p:nvSpPr>
          <p:cNvPr id="6" name="Text Box 4"/>
          <p:cNvSpPr txBox="1">
            <a:spLocks noChangeArrowheads="1"/>
          </p:cNvSpPr>
          <p:nvPr/>
        </p:nvSpPr>
        <p:spPr bwMode="auto">
          <a:xfrm>
            <a:off x="8345730" y="6240463"/>
            <a:ext cx="763351" cy="292388"/>
          </a:xfrm>
          <a:prstGeom prst="rect">
            <a:avLst/>
          </a:prstGeom>
          <a:noFill/>
          <a:ln w="9525">
            <a:noFill/>
            <a:miter lim="800000"/>
            <a:headEnd/>
            <a:tailEnd/>
          </a:ln>
        </p:spPr>
        <p:txBody>
          <a:bodyPr wrap="none">
            <a:spAutoFit/>
          </a:bodyPr>
          <a:lstStyle/>
          <a:p>
            <a:pPr algn="r"/>
            <a:r>
              <a:rPr lang="de-DE" sz="1300" dirty="0" smtClean="0">
                <a:latin typeface="Verdana" pitchFamily="34" charset="0"/>
              </a:rPr>
              <a:t>N=471</a:t>
            </a:r>
            <a:endParaRPr lang="de-DE" sz="1300" dirty="0">
              <a:latin typeface="Verdana" pitchFamily="34" charset="0"/>
            </a:endParaRPr>
          </a:p>
        </p:txBody>
      </p:sp>
      <p:sp>
        <p:nvSpPr>
          <p:cNvPr id="7"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8" name="Picture 3"/>
          <p:cNvPicPr>
            <a:picLocks noChangeAspect="1" noChangeArrowheads="1"/>
          </p:cNvPicPr>
          <p:nvPr/>
        </p:nvPicPr>
        <p:blipFill>
          <a:blip r:embed="rId2" cstate="print"/>
          <a:srcRect/>
          <a:stretch>
            <a:fillRect/>
          </a:stretch>
        </p:blipFill>
        <p:spPr bwMode="auto">
          <a:xfrm>
            <a:off x="1389063" y="1931988"/>
            <a:ext cx="6248400" cy="376078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Anzahl Fachsemester</a:t>
            </a:r>
            <a:endParaRPr lang="de-DE" dirty="0"/>
          </a:p>
        </p:txBody>
      </p:sp>
      <p:sp>
        <p:nvSpPr>
          <p:cNvPr id="4" name="Text Box 7"/>
          <p:cNvSpPr txBox="1">
            <a:spLocks noChangeArrowheads="1"/>
          </p:cNvSpPr>
          <p:nvPr/>
        </p:nvSpPr>
        <p:spPr bwMode="auto">
          <a:xfrm>
            <a:off x="428596" y="5229035"/>
            <a:ext cx="2662239" cy="932563"/>
          </a:xfrm>
          <a:prstGeom prst="rect">
            <a:avLst/>
          </a:prstGeom>
          <a:noFill/>
          <a:ln w="9525">
            <a:noFill/>
            <a:miter lim="800000"/>
            <a:headEnd/>
            <a:tailEnd/>
          </a:ln>
        </p:spPr>
        <p:txBody>
          <a:bodyPr wrap="square">
            <a:spAutoFit/>
          </a:bodyPr>
          <a:lstStyle/>
          <a:p>
            <a:pPr>
              <a:lnSpc>
                <a:spcPct val="105000"/>
              </a:lnSpc>
              <a:tabLst>
                <a:tab pos="2332038" algn="r"/>
              </a:tabLst>
            </a:pPr>
            <a:r>
              <a:rPr lang="de-DE" sz="1300" dirty="0">
                <a:latin typeface="Verdana" pitchFamily="34" charset="0"/>
              </a:rPr>
              <a:t>Median:	</a:t>
            </a:r>
            <a:r>
              <a:rPr lang="de-DE" sz="1300" dirty="0" smtClean="0">
                <a:latin typeface="Verdana" pitchFamily="34" charset="0"/>
              </a:rPr>
              <a:t>9 Semester</a:t>
            </a:r>
            <a:endParaRPr lang="de-DE" sz="1300" dirty="0">
              <a:latin typeface="Verdana" pitchFamily="34" charset="0"/>
            </a:endParaRPr>
          </a:p>
          <a:p>
            <a:pPr>
              <a:lnSpc>
                <a:spcPct val="105000"/>
              </a:lnSpc>
              <a:tabLst>
                <a:tab pos="2332038" algn="r"/>
              </a:tabLst>
            </a:pPr>
            <a:r>
              <a:rPr lang="de-DE" sz="1300" dirty="0">
                <a:latin typeface="Verdana" pitchFamily="34" charset="0"/>
              </a:rPr>
              <a:t>Mittelwert</a:t>
            </a:r>
            <a:r>
              <a:rPr lang="de-DE" sz="1300" dirty="0" smtClean="0">
                <a:latin typeface="Verdana" pitchFamily="34" charset="0"/>
              </a:rPr>
              <a:t>:</a:t>
            </a:r>
            <a:r>
              <a:rPr lang="de-DE" sz="1300" dirty="0">
                <a:latin typeface="Verdana" pitchFamily="34" charset="0"/>
              </a:rPr>
              <a:t>	</a:t>
            </a:r>
            <a:r>
              <a:rPr lang="de-DE" sz="1300" dirty="0" smtClean="0">
                <a:latin typeface="Verdana" pitchFamily="34" charset="0"/>
              </a:rPr>
              <a:t>9,1 Semester</a:t>
            </a:r>
            <a:endParaRPr lang="de-DE" sz="1300" dirty="0">
              <a:latin typeface="Verdana" pitchFamily="34" charset="0"/>
            </a:endParaRPr>
          </a:p>
          <a:p>
            <a:pPr>
              <a:lnSpc>
                <a:spcPct val="105000"/>
              </a:lnSpc>
              <a:tabLst>
                <a:tab pos="2332038" algn="r"/>
              </a:tabLst>
            </a:pPr>
            <a:r>
              <a:rPr lang="de-DE" sz="1300" dirty="0">
                <a:latin typeface="Verdana" pitchFamily="34" charset="0"/>
              </a:rPr>
              <a:t>Minimum</a:t>
            </a:r>
            <a:r>
              <a:rPr lang="de-DE" sz="1300" dirty="0" smtClean="0">
                <a:latin typeface="Verdana" pitchFamily="34" charset="0"/>
              </a:rPr>
              <a:t>:	4 Semester</a:t>
            </a:r>
            <a:endParaRPr lang="de-DE" sz="1300" dirty="0">
              <a:latin typeface="Verdana" pitchFamily="34" charset="0"/>
            </a:endParaRPr>
          </a:p>
          <a:p>
            <a:pPr>
              <a:lnSpc>
                <a:spcPct val="105000"/>
              </a:lnSpc>
              <a:tabLst>
                <a:tab pos="2332038" algn="r"/>
              </a:tabLst>
            </a:pPr>
            <a:r>
              <a:rPr lang="de-DE" sz="1300" dirty="0">
                <a:latin typeface="Verdana" pitchFamily="34" charset="0"/>
              </a:rPr>
              <a:t>Maximum</a:t>
            </a:r>
            <a:r>
              <a:rPr lang="de-DE" sz="1300" dirty="0" smtClean="0">
                <a:latin typeface="Verdana" pitchFamily="34" charset="0"/>
              </a:rPr>
              <a:t>:</a:t>
            </a:r>
            <a:r>
              <a:rPr lang="de-DE" sz="1300" dirty="0">
                <a:latin typeface="Verdana" pitchFamily="34" charset="0"/>
              </a:rPr>
              <a:t>	</a:t>
            </a:r>
            <a:r>
              <a:rPr lang="de-DE" sz="1300" dirty="0" smtClean="0">
                <a:latin typeface="Verdana" pitchFamily="34" charset="0"/>
              </a:rPr>
              <a:t>13 Semester</a:t>
            </a:r>
            <a:endParaRPr lang="de-DE" sz="1300" dirty="0">
              <a:latin typeface="Verdana" pitchFamily="34" charset="0"/>
            </a:endParaRPr>
          </a:p>
        </p:txBody>
      </p:sp>
      <p:sp>
        <p:nvSpPr>
          <p:cNvPr id="6" name="Text Box 4"/>
          <p:cNvSpPr txBox="1">
            <a:spLocks noChangeArrowheads="1"/>
          </p:cNvSpPr>
          <p:nvPr/>
        </p:nvSpPr>
        <p:spPr bwMode="auto">
          <a:xfrm>
            <a:off x="8345737" y="6240463"/>
            <a:ext cx="763349" cy="292388"/>
          </a:xfrm>
          <a:prstGeom prst="rect">
            <a:avLst/>
          </a:prstGeom>
          <a:noFill/>
          <a:ln w="9525">
            <a:noFill/>
            <a:miter lim="800000"/>
            <a:headEnd/>
            <a:tailEnd/>
          </a:ln>
        </p:spPr>
        <p:txBody>
          <a:bodyPr wrap="none">
            <a:spAutoFit/>
          </a:bodyPr>
          <a:lstStyle/>
          <a:p>
            <a:pPr algn="r"/>
            <a:r>
              <a:rPr lang="de-DE" sz="1300" dirty="0" smtClean="0">
                <a:latin typeface="Verdana" pitchFamily="34" charset="0"/>
              </a:rPr>
              <a:t>N=471</a:t>
            </a:r>
            <a:endParaRPr lang="de-DE" sz="1300" dirty="0">
              <a:latin typeface="Verdana" pitchFamily="34" charset="0"/>
            </a:endParaRPr>
          </a:p>
        </p:txBody>
      </p:sp>
      <p:sp>
        <p:nvSpPr>
          <p:cNvPr id="7"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8" name="Picture 3"/>
          <p:cNvPicPr>
            <a:picLocks noChangeAspect="1" noChangeArrowheads="1"/>
          </p:cNvPicPr>
          <p:nvPr/>
        </p:nvPicPr>
        <p:blipFill>
          <a:blip r:embed="rId2" cstate="print"/>
          <a:srcRect/>
          <a:stretch>
            <a:fillRect/>
          </a:stretch>
        </p:blipFill>
        <p:spPr bwMode="auto">
          <a:xfrm>
            <a:off x="1752600" y="1931988"/>
            <a:ext cx="6248400" cy="3760787"/>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Jahr der Veranstaltung</a:t>
            </a:r>
            <a:endParaRPr lang="de-DE" dirty="0"/>
          </a:p>
        </p:txBody>
      </p:sp>
      <p:sp>
        <p:nvSpPr>
          <p:cNvPr id="4" name="Text Box 4"/>
          <p:cNvSpPr txBox="1">
            <a:spLocks noChangeArrowheads="1"/>
          </p:cNvSpPr>
          <p:nvPr/>
        </p:nvSpPr>
        <p:spPr bwMode="auto">
          <a:xfrm>
            <a:off x="8345734" y="6240463"/>
            <a:ext cx="763349" cy="292388"/>
          </a:xfrm>
          <a:prstGeom prst="rect">
            <a:avLst/>
          </a:prstGeom>
          <a:noFill/>
          <a:ln w="9525">
            <a:noFill/>
            <a:miter lim="800000"/>
            <a:headEnd/>
            <a:tailEnd/>
          </a:ln>
        </p:spPr>
        <p:txBody>
          <a:bodyPr wrap="none">
            <a:spAutoFit/>
          </a:bodyPr>
          <a:lstStyle/>
          <a:p>
            <a:pPr algn="r"/>
            <a:r>
              <a:rPr lang="de-DE" sz="1300" dirty="0" smtClean="0">
                <a:latin typeface="Verdana" pitchFamily="34" charset="0"/>
              </a:rPr>
              <a:t>N=471</a:t>
            </a:r>
            <a:endParaRPr lang="de-DE" sz="1300" dirty="0">
              <a:latin typeface="Verdana" pitchFamily="34" charset="0"/>
            </a:endParaRPr>
          </a:p>
        </p:txBody>
      </p:sp>
      <p:sp>
        <p:nvSpPr>
          <p:cNvPr id="6" name="Fußzeilenplatzhalter 2"/>
          <p:cNvSpPr>
            <a:spLocks noGrp="1"/>
          </p:cNvSpPr>
          <p:nvPr>
            <p:ph type="ftr" sz="quarter" idx="10"/>
          </p:nvPr>
        </p:nvSpPr>
        <p:spPr>
          <a:xfrm>
            <a:off x="142875" y="6545263"/>
            <a:ext cx="7488238" cy="268287"/>
          </a:xfrm>
        </p:spPr>
        <p:txBody>
          <a:bodyPr/>
          <a:lstStyle/>
          <a:p>
            <a:pPr>
              <a:defRPr/>
            </a:pPr>
            <a:r>
              <a:rPr lang="de-DE" dirty="0" smtClean="0"/>
              <a:t>Evaluation Kleingruppenunterricht 2004 – 2014</a:t>
            </a:r>
          </a:p>
          <a:p>
            <a:pPr>
              <a:defRPr/>
            </a:pPr>
            <a:endParaRPr lang="de-DE" dirty="0"/>
          </a:p>
        </p:txBody>
      </p:sp>
      <p:pic>
        <p:nvPicPr>
          <p:cNvPr id="7" name="Picture 3"/>
          <p:cNvPicPr>
            <a:picLocks noChangeAspect="1" noChangeArrowheads="1"/>
          </p:cNvPicPr>
          <p:nvPr/>
        </p:nvPicPr>
        <p:blipFill>
          <a:blip r:embed="rId2" cstate="print"/>
          <a:srcRect/>
          <a:stretch>
            <a:fillRect/>
          </a:stretch>
        </p:blipFill>
        <p:spPr bwMode="auto">
          <a:xfrm>
            <a:off x="973138" y="1731963"/>
            <a:ext cx="7197725" cy="419735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de-DE" dirty="0" smtClean="0"/>
              <a:t>Beurteilung des Unterrichtsangebots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Bildschirmpräsentation (4:3)</PresentationFormat>
  <Paragraphs>81</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Standarddesign</vt:lpstr>
      <vt:lpstr>Folie 1</vt:lpstr>
      <vt:lpstr>Projektsteckbrief</vt:lpstr>
      <vt:lpstr>Inhalt</vt:lpstr>
      <vt:lpstr>Beschreibung der Stichprobe</vt:lpstr>
      <vt:lpstr>Geschlechtsverteilung Studierende </vt:lpstr>
      <vt:lpstr>Alter der Studierenden</vt:lpstr>
      <vt:lpstr>Anzahl Fachsemester</vt:lpstr>
      <vt:lpstr>Jahr der Veranstaltung</vt:lpstr>
      <vt:lpstr>Beurteilung des Unterrichtsangebots</vt:lpstr>
      <vt:lpstr>Ziele und Inhalte der Veranstaltung: Häufigkeiten</vt:lpstr>
      <vt:lpstr>Ziele und Inhalte der Veranstaltung: Mediane / Mittelwerte</vt:lpstr>
      <vt:lpstr>Vermittlung durch den Dozenten (I): Häufigkeiten</vt:lpstr>
      <vt:lpstr>Vermittlung durch den Dozenten (I): Mediane / Mittelwerte</vt:lpstr>
      <vt:lpstr>Vermittlung durch den Dozenten (II): Häufigkeiten</vt:lpstr>
      <vt:lpstr>Vermittlung durch den Dozenten (II): Mediane / Mittelwerte</vt:lpstr>
      <vt:lpstr>Interaktion / Kommunikation in der Veranstaltung: Häufigkeiten</vt:lpstr>
      <vt:lpstr>Interaktion / Kommunikation in der Veranstaltung: Mediane / Mittelwerte</vt:lpstr>
      <vt:lpstr>Eigene Beiträge zur Lehrveranstaltung: Häufigkeiten</vt:lpstr>
      <vt:lpstr>Eigene Beiträge zur Lehrveranstaltung: Mediane / Mittelwerte</vt:lpstr>
      <vt:lpstr>Gesamtbeurteilung</vt:lpstr>
      <vt:lpstr>Gesamtbeurteilung: Häufigkeiten</vt:lpstr>
      <vt:lpstr>Gesamtbeurteilung: Mediane / Mittelwerte</vt:lpstr>
      <vt:lpstr>Gründe für den Besuch der Veranstaltung [MR]</vt:lpstr>
    </vt:vector>
  </TitlesOfParts>
  <Company>InVO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Immunglobulinsubstitution in der Behandlung von follikulären Lymphomen und CLL</dc:title>
  <dc:creator>InVO</dc:creator>
  <cp:lastModifiedBy>s.wydra</cp:lastModifiedBy>
  <cp:revision>1912</cp:revision>
  <dcterms:created xsi:type="dcterms:W3CDTF">2010-09-06T13:10:18Z</dcterms:created>
  <dcterms:modified xsi:type="dcterms:W3CDTF">2014-08-26T05:26:22Z</dcterms:modified>
</cp:coreProperties>
</file>