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2" r:id="rId3"/>
    <p:sldId id="257" r:id="rId4"/>
    <p:sldId id="275" r:id="rId5"/>
    <p:sldId id="276" r:id="rId6"/>
    <p:sldId id="277" r:id="rId7"/>
    <p:sldId id="267" r:id="rId8"/>
    <p:sldId id="264" r:id="rId9"/>
    <p:sldId id="266" r:id="rId10"/>
    <p:sldId id="272" r:id="rId11"/>
    <p:sldId id="273" r:id="rId12"/>
    <p:sldId id="268" r:id="rId13"/>
    <p:sldId id="269" r:id="rId14"/>
    <p:sldId id="270" r:id="rId15"/>
    <p:sldId id="271" r:id="rId16"/>
    <p:sldId id="261" r:id="rId17"/>
    <p:sldId id="265" r:id="rId18"/>
    <p:sldId id="274" r:id="rId19"/>
    <p:sldId id="258" r:id="rId20"/>
    <p:sldId id="259" r:id="rId21"/>
    <p:sldId id="260" r:id="rId22"/>
    <p:sldId id="280" r:id="rId23"/>
    <p:sldId id="284" r:id="rId24"/>
    <p:sldId id="285" r:id="rId25"/>
    <p:sldId id="287" r:id="rId26"/>
    <p:sldId id="279" r:id="rId27"/>
    <p:sldId id="263" r:id="rId28"/>
    <p:sldId id="286" r:id="rId29"/>
    <p:sldId id="281" r:id="rId30"/>
    <p:sldId id="282" r:id="rId31"/>
    <p:sldId id="283" r:id="rId32"/>
    <p:sldId id="278" r:id="rId33"/>
    <p:sldId id="288" r:id="rId3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FF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915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915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15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15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15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916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916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916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91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916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916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98241A-6841-438B-95B4-78BDF37E24E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95C858-5EC6-440C-AF78-1263A4FA5617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FE49B5-E0DE-4D06-A96F-C8B91A96F46E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1BF4F8-476C-47AB-8E80-04FFB1BF205E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645B1D-0237-4701-975F-F1266B3D13C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C6E8F6-BCBE-4D45-8FCF-F3A956F2C190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AC504-CC91-49F8-8B54-64C0D3FC499F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F0C4CD-B0C1-46C8-AA53-2EE6D6E7CBBB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FB02E6-9183-4EAE-A2D0-4E0DC1353E2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A95D1B-A9FE-4D1E-A973-79DF28F5D7A7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862ED3-9607-42C3-89DA-61C5BA71D72F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57083F-02B4-4FC0-B41B-4B000FD97F85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7B07F3B-C3C4-47E3-A449-947A001321FE}" type="slidenum">
              <a:rPr lang="de-DE"/>
              <a:pPr/>
              <a:t>‹Nr.›</a:t>
            </a:fld>
            <a:endParaRPr lang="de-DE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813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81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1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1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1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81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481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81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81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JAVA\Projects\Zytologieseminar\Video\fnp3.wmv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44675"/>
            <a:ext cx="9144000" cy="1470025"/>
          </a:xfrm>
        </p:spPr>
        <p:txBody>
          <a:bodyPr/>
          <a:lstStyle/>
          <a:p>
            <a:r>
              <a:rPr lang="de-DE" sz="7200"/>
              <a:t>Lymphadenopathie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414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800"/>
              <a:t>J. Thomalla</a:t>
            </a:r>
          </a:p>
          <a:p>
            <a:pPr>
              <a:lnSpc>
                <a:spcPct val="80000"/>
              </a:lnSpc>
            </a:pPr>
            <a:r>
              <a:rPr lang="de-DE" sz="2800"/>
              <a:t>Praxisklinik für Hämatologie und Onkologie</a:t>
            </a:r>
          </a:p>
          <a:p>
            <a:pPr>
              <a:lnSpc>
                <a:spcPct val="80000"/>
              </a:lnSpc>
            </a:pPr>
            <a:r>
              <a:rPr lang="de-DE" sz="2800"/>
              <a:t>Koblenz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de-DE"/>
              <a:t>HIV-Primärinfektion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8064500" cy="5805487"/>
          </a:xfrm>
        </p:spPr>
        <p:txBody>
          <a:bodyPr/>
          <a:lstStyle/>
          <a:p>
            <a:r>
              <a:rPr lang="de-DE" sz="2800"/>
              <a:t>Abrupter Beginn</a:t>
            </a:r>
          </a:p>
          <a:p>
            <a:r>
              <a:rPr lang="de-DE" sz="2800"/>
              <a:t>Dauer 1,5 – 2 Wochen</a:t>
            </a:r>
          </a:p>
          <a:p>
            <a:r>
              <a:rPr lang="de-DE" sz="2800"/>
              <a:t>Fieber (96%)</a:t>
            </a:r>
          </a:p>
          <a:p>
            <a:r>
              <a:rPr lang="de-DE" sz="2800"/>
              <a:t>Generalisierte Lymphadenopathie (74%)</a:t>
            </a:r>
          </a:p>
          <a:p>
            <a:r>
              <a:rPr lang="de-DE" sz="2800"/>
              <a:t>Pharyngitis (70%)</a:t>
            </a:r>
          </a:p>
          <a:p>
            <a:r>
              <a:rPr lang="de-DE" sz="2800">
                <a:solidFill>
                  <a:schemeClr val="hlink"/>
                </a:solidFill>
              </a:rPr>
              <a:t>Mukokutane Ulzerationen</a:t>
            </a:r>
          </a:p>
          <a:p>
            <a:r>
              <a:rPr lang="de-DE" sz="2800">
                <a:solidFill>
                  <a:schemeClr val="hlink"/>
                </a:solidFill>
              </a:rPr>
              <a:t>Generalisiertes Exanthem (70%)</a:t>
            </a:r>
          </a:p>
          <a:p>
            <a:r>
              <a:rPr lang="de-DE" sz="2800"/>
              <a:t>Myalgie / Arthralgie (54%)</a:t>
            </a:r>
          </a:p>
          <a:p>
            <a:r>
              <a:rPr lang="de-DE" sz="2800"/>
              <a:t>Kopfschmerzen (32%)</a:t>
            </a:r>
          </a:p>
          <a:p>
            <a:r>
              <a:rPr lang="de-DE" sz="2800"/>
              <a:t>Übelkeit (27%), Diarrhoe (32%)</a:t>
            </a:r>
          </a:p>
          <a:p>
            <a:r>
              <a:rPr lang="de-DE" sz="2800"/>
              <a:t>Gewichtsverlust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de-DE" sz="3600"/>
              <a:t>EBV-negatives „Mononukleose-Syndrom“</a:t>
            </a:r>
            <a:r>
              <a:rPr lang="de-DE" sz="4000"/>
              <a:t/>
            </a:r>
            <a:br>
              <a:rPr lang="de-DE" sz="4000"/>
            </a:br>
            <a:r>
              <a:rPr lang="de-DE" sz="3400"/>
              <a:t>Empfohlenes Vorgehen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565400"/>
            <a:ext cx="8964612" cy="2663825"/>
          </a:xfrm>
        </p:spPr>
        <p:txBody>
          <a:bodyPr/>
          <a:lstStyle/>
          <a:p>
            <a:r>
              <a:rPr lang="de-DE" sz="2800"/>
              <a:t>Risikofaktoren für HIV erfragen</a:t>
            </a:r>
          </a:p>
          <a:p>
            <a:r>
              <a:rPr lang="de-DE" sz="2800"/>
              <a:t>Nach Exanthem, mukokutanen Ulzerationen und Lymphadenopathie suchen</a:t>
            </a:r>
          </a:p>
          <a:p>
            <a:r>
              <a:rPr lang="de-DE" sz="2800"/>
              <a:t>HIV-Antikörpertest + Bestimmung der Viruslast (RT-PCR)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de-DE"/>
              <a:t>Neoplasien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9113" y="2349500"/>
            <a:ext cx="2952750" cy="1871663"/>
          </a:xfrm>
        </p:spPr>
        <p:txBody>
          <a:bodyPr/>
          <a:lstStyle/>
          <a:p>
            <a:r>
              <a:rPr lang="de-DE"/>
              <a:t>Lymphome</a:t>
            </a:r>
          </a:p>
          <a:p>
            <a:r>
              <a:rPr lang="de-DE"/>
              <a:t>Leukämien</a:t>
            </a:r>
          </a:p>
          <a:p>
            <a:r>
              <a:rPr lang="de-DE"/>
              <a:t>Metastasen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de-DE"/>
              <a:t>Autoimmunerkrankungen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205038"/>
            <a:ext cx="5338763" cy="2592387"/>
          </a:xfrm>
        </p:spPr>
        <p:txBody>
          <a:bodyPr/>
          <a:lstStyle/>
          <a:p>
            <a:r>
              <a:rPr lang="de-DE"/>
              <a:t>Lupus erythematodes</a:t>
            </a:r>
          </a:p>
          <a:p>
            <a:r>
              <a:rPr lang="de-DE"/>
              <a:t>Rheumatoide Arthritis</a:t>
            </a:r>
          </a:p>
          <a:p>
            <a:r>
              <a:rPr lang="de-DE"/>
              <a:t>Dermatomyositis</a:t>
            </a:r>
          </a:p>
          <a:p>
            <a:r>
              <a:rPr lang="de-DE"/>
              <a:t>Sjögren-Syndrom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de-DE"/>
              <a:t>Medikamente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1628775"/>
            <a:ext cx="3671888" cy="4176713"/>
          </a:xfrm>
        </p:spPr>
        <p:txBody>
          <a:bodyPr/>
          <a:lstStyle/>
          <a:p>
            <a:r>
              <a:rPr lang="de-DE"/>
              <a:t>Allopurinol</a:t>
            </a:r>
          </a:p>
          <a:p>
            <a:r>
              <a:rPr lang="de-DE"/>
              <a:t>Atenolol</a:t>
            </a:r>
          </a:p>
          <a:p>
            <a:r>
              <a:rPr lang="de-DE"/>
              <a:t>Captopril</a:t>
            </a:r>
          </a:p>
          <a:p>
            <a:r>
              <a:rPr lang="de-DE"/>
              <a:t>Carbamazepin</a:t>
            </a:r>
          </a:p>
          <a:p>
            <a:r>
              <a:rPr lang="de-DE"/>
              <a:t>Penicilline</a:t>
            </a:r>
          </a:p>
          <a:p>
            <a:r>
              <a:rPr lang="de-DE"/>
              <a:t>Phenytoin</a:t>
            </a:r>
          </a:p>
          <a:p>
            <a:r>
              <a:rPr lang="de-DE"/>
              <a:t>Cotrimoxazol</a:t>
            </a:r>
          </a:p>
          <a:p>
            <a:endParaRPr lang="de-DE"/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de-DE"/>
              <a:t>Verschiedenes / Seltene Ursachen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272338" cy="3960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800"/>
              <a:t>Sarkoidose</a:t>
            </a:r>
          </a:p>
          <a:p>
            <a:pPr>
              <a:lnSpc>
                <a:spcPct val="90000"/>
              </a:lnSpc>
            </a:pPr>
            <a:r>
              <a:rPr lang="de-DE" sz="2800"/>
              <a:t>Amyloidose</a:t>
            </a:r>
          </a:p>
          <a:p>
            <a:pPr>
              <a:lnSpc>
                <a:spcPct val="90000"/>
              </a:lnSpc>
            </a:pPr>
            <a:r>
              <a:rPr lang="de-DE" sz="2800"/>
              <a:t>Kawasaki-Syndrom</a:t>
            </a:r>
          </a:p>
          <a:p>
            <a:pPr>
              <a:lnSpc>
                <a:spcPct val="90000"/>
              </a:lnSpc>
            </a:pPr>
            <a:r>
              <a:rPr lang="de-DE" sz="2800"/>
              <a:t>Rosai-Dorfmann-Syndrom</a:t>
            </a:r>
          </a:p>
          <a:p>
            <a:pPr>
              <a:lnSpc>
                <a:spcPct val="90000"/>
              </a:lnSpc>
            </a:pPr>
            <a:r>
              <a:rPr lang="de-DE" sz="2800"/>
              <a:t>Castleman-Syndrom</a:t>
            </a:r>
          </a:p>
          <a:p>
            <a:pPr>
              <a:lnSpc>
                <a:spcPct val="90000"/>
              </a:lnSpc>
            </a:pPr>
            <a:r>
              <a:rPr lang="de-DE" sz="2800"/>
              <a:t>Kickuchi-Syndrom</a:t>
            </a:r>
          </a:p>
          <a:p>
            <a:pPr>
              <a:lnSpc>
                <a:spcPct val="90000"/>
              </a:lnSpc>
            </a:pPr>
            <a:r>
              <a:rPr lang="de-DE" sz="2800"/>
              <a:t>Still-Syndrom</a:t>
            </a:r>
          </a:p>
          <a:p>
            <a:pPr>
              <a:lnSpc>
                <a:spcPct val="90000"/>
              </a:lnSpc>
            </a:pPr>
            <a:r>
              <a:rPr lang="de-DE" sz="2800"/>
              <a:t>Progressive Keimzentrumstransformation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de-DE"/>
              <a:t>Anamnese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459788" cy="5183187"/>
          </a:xfrm>
        </p:spPr>
        <p:txBody>
          <a:bodyPr/>
          <a:lstStyle/>
          <a:p>
            <a:r>
              <a:rPr lang="de-DE" sz="2800"/>
              <a:t>Alter</a:t>
            </a:r>
          </a:p>
          <a:p>
            <a:r>
              <a:rPr lang="de-DE" sz="2800"/>
              <a:t>Zeitlicher Verlauf</a:t>
            </a:r>
          </a:p>
          <a:p>
            <a:r>
              <a:rPr lang="de-DE" sz="2800"/>
              <a:t>Symptome (Schmerzen, Fieber, Nachtschweiß)</a:t>
            </a:r>
          </a:p>
          <a:p>
            <a:r>
              <a:rPr lang="de-DE" sz="2800"/>
              <a:t>Medikamente</a:t>
            </a:r>
          </a:p>
          <a:p>
            <a:r>
              <a:rPr lang="de-DE" sz="2800"/>
              <a:t>Auslandsaufenthalte</a:t>
            </a:r>
          </a:p>
          <a:p>
            <a:r>
              <a:rPr lang="de-DE" sz="2800"/>
              <a:t>Zeckenbisse</a:t>
            </a:r>
          </a:p>
          <a:p>
            <a:r>
              <a:rPr lang="de-DE" sz="2800"/>
              <a:t>Berufsananmese (Beryllium, Silikate, Tierkontakt)</a:t>
            </a:r>
          </a:p>
          <a:p>
            <a:r>
              <a:rPr lang="de-DE" sz="2800"/>
              <a:t>Wechselnde Sexualkontakte / Homosexualität</a:t>
            </a:r>
          </a:p>
          <a:p>
            <a:r>
              <a:rPr lang="de-DE" sz="2800"/>
              <a:t>Drogen, Alkohol, Nikotin</a:t>
            </a:r>
          </a:p>
          <a:p>
            <a:r>
              <a:rPr lang="de-DE" sz="2800"/>
              <a:t>Alkoholschmerz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/>
              <a:t>Begleitsymptome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1628775"/>
            <a:ext cx="4537075" cy="4175125"/>
          </a:xfrm>
        </p:spPr>
        <p:txBody>
          <a:bodyPr/>
          <a:lstStyle/>
          <a:p>
            <a:r>
              <a:rPr lang="de-DE"/>
              <a:t>Fieber</a:t>
            </a:r>
          </a:p>
          <a:p>
            <a:r>
              <a:rPr lang="de-DE"/>
              <a:t>Nachtschweiß</a:t>
            </a:r>
          </a:p>
          <a:p>
            <a:r>
              <a:rPr lang="de-DE"/>
              <a:t>Abgeschlagenheit</a:t>
            </a:r>
          </a:p>
          <a:p>
            <a:r>
              <a:rPr lang="de-DE"/>
              <a:t>Schmerzen</a:t>
            </a:r>
          </a:p>
          <a:p>
            <a:r>
              <a:rPr lang="de-DE"/>
              <a:t>Gewichtsverlust</a:t>
            </a:r>
          </a:p>
          <a:p>
            <a:r>
              <a:rPr lang="de-DE"/>
              <a:t>Diarrhoe</a:t>
            </a:r>
          </a:p>
          <a:p>
            <a:r>
              <a:rPr lang="de-DE"/>
              <a:t>Übelkeit, Erbrechen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de-DE"/>
              <a:t>Untersuchungsbefund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44688" y="1266825"/>
            <a:ext cx="5435600" cy="5257800"/>
          </a:xfrm>
        </p:spPr>
        <p:txBody>
          <a:bodyPr/>
          <a:lstStyle/>
          <a:p>
            <a:r>
              <a:rPr lang="de-DE"/>
              <a:t>Lokalisation</a:t>
            </a:r>
          </a:p>
          <a:p>
            <a:r>
              <a:rPr lang="de-DE"/>
              <a:t>Lymphknotengröße</a:t>
            </a:r>
          </a:p>
          <a:p>
            <a:r>
              <a:rPr lang="de-DE"/>
              <a:t>Druckempfindlichkeit</a:t>
            </a:r>
          </a:p>
          <a:p>
            <a:r>
              <a:rPr lang="de-DE"/>
              <a:t>Konsistenz</a:t>
            </a:r>
          </a:p>
          <a:p>
            <a:r>
              <a:rPr lang="de-DE"/>
              <a:t>Verschieblichkeit</a:t>
            </a:r>
          </a:p>
          <a:p>
            <a:r>
              <a:rPr lang="de-DE"/>
              <a:t>Splenomegalie</a:t>
            </a:r>
          </a:p>
          <a:p>
            <a:r>
              <a:rPr lang="de-DE"/>
              <a:t>Exanthem</a:t>
            </a:r>
          </a:p>
          <a:p>
            <a:r>
              <a:rPr lang="de-DE"/>
              <a:t>Mukokutane Ulzerationen</a:t>
            </a:r>
          </a:p>
          <a:p>
            <a:r>
              <a:rPr lang="de-DE"/>
              <a:t>Arthritis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103_f1"/>
          <p:cNvPicPr>
            <a:picLocks noChangeAspect="1" noChangeArrowheads="1"/>
          </p:cNvPicPr>
          <p:nvPr/>
        </p:nvPicPr>
        <p:blipFill>
          <a:blip r:embed="rId2" cstate="print"/>
          <a:srcRect r="1962"/>
          <a:stretch>
            <a:fillRect/>
          </a:stretch>
        </p:blipFill>
        <p:spPr bwMode="auto">
          <a:xfrm>
            <a:off x="0" y="481013"/>
            <a:ext cx="9144000" cy="6403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372225" y="2651125"/>
            <a:ext cx="2700338" cy="40909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Mononukleose, CMV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Bakterielle Infektionen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Tbc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Toxoplasmose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Zahnerkrankungen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Kopf-Hals-Tumoren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Lymphome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SD-Karzinom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7950" y="5229225"/>
            <a:ext cx="3600450" cy="16589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Lymphknotenmetastasen bei thorakalen und abdominellen Malignomen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60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1438" y="1081088"/>
            <a:ext cx="2339975" cy="3860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</a:t>
            </a:r>
            <a:r>
              <a:rPr lang="de-DE" sz="1600">
                <a:solidFill>
                  <a:schemeClr val="bg1"/>
                </a:solidFill>
                <a:latin typeface="Arial" charset="0"/>
              </a:rPr>
              <a:t>Bakterielle Infektionen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600">
                <a:solidFill>
                  <a:schemeClr val="bg1"/>
                </a:solidFill>
                <a:latin typeface="Arial" charset="0"/>
              </a:rPr>
              <a:t> Tbc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600">
                <a:solidFill>
                  <a:schemeClr val="bg1"/>
                </a:solidFill>
                <a:latin typeface="Arial" charset="0"/>
              </a:rPr>
              <a:t> Zahnerkrankungen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600">
                <a:solidFill>
                  <a:schemeClr val="bg1"/>
                </a:solidFill>
                <a:latin typeface="Arial" charset="0"/>
              </a:rPr>
              <a:t> Kopf-Hals-Tumoren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600">
                <a:solidFill>
                  <a:schemeClr val="bg1"/>
                </a:solidFill>
                <a:latin typeface="Arial" charset="0"/>
              </a:rPr>
              <a:t> Lymphome</a:t>
            </a:r>
          </a:p>
          <a:p>
            <a:pPr>
              <a:spcBef>
                <a:spcPct val="50000"/>
              </a:spcBef>
            </a:pPr>
            <a:endParaRPr lang="de-DE" sz="160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de-DE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de-DE"/>
              <a:t>Epidemiologie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/>
              <a:t>Daten einer niederländischen Erhebung an 2556 Patienten mit ätiologisch unklarer Lymphadeno-pathie: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r>
              <a:rPr lang="de-DE"/>
              <a:t>Geschätzte Inzidenz etwa 0,6 % pro Jahr </a:t>
            </a:r>
          </a:p>
          <a:p>
            <a:r>
              <a:rPr lang="de-DE"/>
              <a:t>Überweisung zum Spezialisten in 10% der Fälle</a:t>
            </a:r>
          </a:p>
          <a:p>
            <a:r>
              <a:rPr lang="de-DE"/>
              <a:t>Biopsie bei 3 % der Patienten</a:t>
            </a:r>
          </a:p>
          <a:p>
            <a:r>
              <a:rPr lang="de-DE"/>
              <a:t>Maligne Ursache in 1 %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795963" y="6491288"/>
            <a:ext cx="314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>
                <a:latin typeface="Arial" charset="0"/>
              </a:rPr>
              <a:t>J Fam Pract 1988;27: 373-6.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2103_f2"/>
          <p:cNvPicPr>
            <a:picLocks noChangeAspect="1" noChangeArrowheads="1"/>
          </p:cNvPicPr>
          <p:nvPr/>
        </p:nvPicPr>
        <p:blipFill>
          <a:blip r:embed="rId2" cstate="print"/>
          <a:srcRect r="1962"/>
          <a:stretch>
            <a:fillRect/>
          </a:stretch>
        </p:blipFill>
        <p:spPr bwMode="auto">
          <a:xfrm>
            <a:off x="0" y="527050"/>
            <a:ext cx="9144000" cy="6357938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58888" y="2325688"/>
            <a:ext cx="2017712" cy="7429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Lymphome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550025" y="3005138"/>
            <a:ext cx="2593975" cy="243998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Mammakarzinom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Lymphome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Melanom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Bakterielle Infektionen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Sarkoidose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Seltene Infektionen</a:t>
            </a:r>
            <a:endParaRPr lang="de-DE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429125" y="5611813"/>
            <a:ext cx="2087563" cy="12017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Lymphome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Melanom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Hautinfektionen</a:t>
            </a:r>
            <a:endParaRPr lang="de-DE" sz="16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2103_f3"/>
          <p:cNvPicPr>
            <a:picLocks noChangeAspect="1" noChangeArrowheads="1"/>
          </p:cNvPicPr>
          <p:nvPr/>
        </p:nvPicPr>
        <p:blipFill>
          <a:blip r:embed="rId2" cstate="print"/>
          <a:srcRect r="1962"/>
          <a:stretch>
            <a:fillRect/>
          </a:stretch>
        </p:blipFill>
        <p:spPr bwMode="auto">
          <a:xfrm>
            <a:off x="0" y="1319213"/>
            <a:ext cx="9144000" cy="5565775"/>
          </a:xfrm>
          <a:prstGeom prst="rect">
            <a:avLst/>
          </a:prstGeom>
          <a:noFill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688013" y="3644900"/>
            <a:ext cx="3276600" cy="16081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>
                <a:solidFill>
                  <a:schemeClr val="bg1"/>
                </a:solidFill>
                <a:latin typeface="Arial" charset="0"/>
              </a:rPr>
              <a:t> </a:t>
            </a:r>
            <a:r>
              <a:rPr lang="de-DE" sz="1400">
                <a:solidFill>
                  <a:schemeClr val="bg1"/>
                </a:solidFill>
                <a:latin typeface="Arial" charset="0"/>
              </a:rPr>
              <a:t>Benigne reaktive Lymphadenopathie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400">
                <a:solidFill>
                  <a:schemeClr val="bg1"/>
                </a:solidFill>
                <a:latin typeface="Arial" charset="0"/>
              </a:rPr>
              <a:t> Geschlechtskrankheiten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400">
                <a:solidFill>
                  <a:schemeClr val="bg1"/>
                </a:solidFill>
                <a:latin typeface="Arial" charset="0"/>
              </a:rPr>
              <a:t> Karzinome (Penis, Vulva, Anus)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1400">
                <a:solidFill>
                  <a:schemeClr val="bg1"/>
                </a:solidFill>
                <a:latin typeface="Arial" charset="0"/>
              </a:rPr>
              <a:t> Melanom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12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Weiterführende Diagnostik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133600"/>
            <a:ext cx="5761038" cy="3095625"/>
          </a:xfrm>
        </p:spPr>
        <p:txBody>
          <a:bodyPr/>
          <a:lstStyle/>
          <a:p>
            <a:r>
              <a:rPr lang="de-DE"/>
              <a:t>Labor</a:t>
            </a:r>
          </a:p>
          <a:p>
            <a:r>
              <a:rPr lang="de-DE"/>
              <a:t>Röntgen Thorax</a:t>
            </a:r>
          </a:p>
          <a:p>
            <a:r>
              <a:rPr lang="de-DE"/>
              <a:t>Abdomensonographie</a:t>
            </a:r>
          </a:p>
          <a:p>
            <a:r>
              <a:rPr lang="de-DE"/>
              <a:t>Sonographie Halsweichteile</a:t>
            </a:r>
          </a:p>
          <a:p>
            <a:r>
              <a:rPr lang="de-DE"/>
              <a:t>Lymphknotenbiopsie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Labor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424862" cy="1871662"/>
          </a:xfrm>
        </p:spPr>
        <p:txBody>
          <a:bodyPr/>
          <a:lstStyle/>
          <a:p>
            <a:r>
              <a:rPr lang="de-DE"/>
              <a:t>Großes Blutbild</a:t>
            </a:r>
          </a:p>
          <a:p>
            <a:r>
              <a:rPr lang="de-DE"/>
              <a:t>BSG, CRP</a:t>
            </a:r>
          </a:p>
          <a:p>
            <a:r>
              <a:rPr lang="de-DE"/>
              <a:t>Serologische Untersuchungen bei Verdacht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Lymphknotenbiopsie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420938"/>
            <a:ext cx="8893175" cy="1828800"/>
          </a:xfrm>
        </p:spPr>
        <p:txBody>
          <a:bodyPr/>
          <a:lstStyle/>
          <a:p>
            <a:r>
              <a:rPr lang="de-DE"/>
              <a:t>Offene Biopsie (Periphere Lymphknoten)</a:t>
            </a:r>
          </a:p>
          <a:p>
            <a:r>
              <a:rPr lang="de-DE"/>
              <a:t>Stanzbiopsie (Mediastinum, Retroperitoneum)</a:t>
            </a:r>
          </a:p>
          <a:p>
            <a:r>
              <a:rPr lang="de-DE"/>
              <a:t>Feinnadelaspiration (meist nur orientierend)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50181" name="fnp3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0"/>
            <a:ext cx="8459788" cy="692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0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0181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de-DE"/>
              <a:t>Wann Verlaufsbeobachtung 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570787" cy="4525963"/>
          </a:xfrm>
        </p:spPr>
        <p:txBody>
          <a:bodyPr/>
          <a:lstStyle/>
          <a:p>
            <a:r>
              <a:rPr lang="de-DE"/>
              <a:t>Alter &lt; 30 - 40 Jahre</a:t>
            </a:r>
          </a:p>
          <a:p>
            <a:r>
              <a:rPr lang="de-DE"/>
              <a:t>Lokalisation zervikal / inguinal</a:t>
            </a:r>
          </a:p>
          <a:p>
            <a:r>
              <a:rPr lang="de-DE"/>
              <a:t>Größe &lt; 1 cm³</a:t>
            </a:r>
          </a:p>
          <a:p>
            <a:r>
              <a:rPr lang="de-DE"/>
              <a:t>Zahl gering</a:t>
            </a:r>
          </a:p>
          <a:p>
            <a:r>
              <a:rPr lang="de-DE"/>
              <a:t>Verschieblich, nicht verbacken, weich</a:t>
            </a:r>
          </a:p>
          <a:p>
            <a:r>
              <a:rPr lang="de-DE"/>
              <a:t>Keine Begleitsymptome (Müdigkeit?)</a:t>
            </a:r>
          </a:p>
          <a:p>
            <a:r>
              <a:rPr lang="de-DE"/>
              <a:t>Keine Größenzunahme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3987" cy="3890963"/>
          </a:xfrm>
        </p:spPr>
        <p:txBody>
          <a:bodyPr/>
          <a:lstStyle/>
          <a:p>
            <a:r>
              <a:rPr lang="de-DE" sz="4400"/>
              <a:t>Eine Lymphadenopathie von weniger als zwei Wochen oder mehr als einem Jahr Dauer ohne Progression ist wahrscheinlich reaktiv bedingt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9750" y="4868863"/>
            <a:ext cx="805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3600">
                <a:solidFill>
                  <a:schemeClr val="hlink"/>
                </a:solidFill>
                <a:latin typeface="Arial" charset="0"/>
              </a:rPr>
              <a:t>Ausnahme: Niedrigmaligne Lymphome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7238" y="1409700"/>
            <a:ext cx="7486650" cy="4035425"/>
          </a:xfrm>
        </p:spPr>
        <p:txBody>
          <a:bodyPr/>
          <a:lstStyle/>
          <a:p>
            <a:r>
              <a:rPr lang="de-DE" sz="4400"/>
              <a:t>Eine generalisierte Lymphadenopathie deutet auf eine bedeutsame Systemerkrankung hin und bedarf der diagnostischen Klärung.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de-DE"/>
              <a:t>Fallbeispiel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600200"/>
            <a:ext cx="8964612" cy="4525963"/>
          </a:xfrm>
        </p:spPr>
        <p:txBody>
          <a:bodyPr/>
          <a:lstStyle/>
          <a:p>
            <a:r>
              <a:rPr lang="de-DE" sz="2800"/>
              <a:t>11-jähriges Mädchen mit vergrößertem Lymphknoten linker Kieferwinkel seit 3 Wochen ohne Rückgang nach Amoxicillin/Clavulansäure, kein Fieber</a:t>
            </a:r>
          </a:p>
          <a:p>
            <a:r>
              <a:rPr lang="de-DE" sz="2800"/>
              <a:t>Kontakt mit Katzen</a:t>
            </a:r>
          </a:p>
          <a:p>
            <a:r>
              <a:rPr lang="de-DE" sz="2800"/>
              <a:t>Untersuchung: Isolierter derber, druckempfindlicher Lymphknoten linker Kieferwinkel von 1 cm Durchmesser</a:t>
            </a:r>
          </a:p>
          <a:p>
            <a:r>
              <a:rPr lang="de-DE" sz="2800"/>
              <a:t>Labor: BSG 6/13, CRP &lt; 0,3 mg/dl, Serologie auf EBV, CMV und Toxoplasmose negativ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ferr_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0"/>
            <a:ext cx="58785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Wie lautet Ihre Verdachtsdiagnose: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060575"/>
            <a:ext cx="5843587" cy="3052763"/>
          </a:xfrm>
        </p:spPr>
        <p:txBody>
          <a:bodyPr/>
          <a:lstStyle/>
          <a:p>
            <a:r>
              <a:rPr lang="de-DE"/>
              <a:t>Unspezifische Lymphadenitis</a:t>
            </a:r>
          </a:p>
          <a:p>
            <a:r>
              <a:rPr lang="de-DE"/>
              <a:t>Katzenkratzkrankheit</a:t>
            </a:r>
          </a:p>
          <a:p>
            <a:r>
              <a:rPr lang="de-DE"/>
              <a:t>Tuberkulose</a:t>
            </a:r>
          </a:p>
          <a:p>
            <a:r>
              <a:rPr lang="de-DE"/>
              <a:t>Malignes Lymphom</a:t>
            </a:r>
          </a:p>
          <a:p>
            <a:r>
              <a:rPr lang="de-DE"/>
              <a:t>Lymphknotenmetastase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Welche weiteren Schritte empfehlen Sie?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785225" cy="4997450"/>
          </a:xfrm>
        </p:spPr>
        <p:txBody>
          <a:bodyPr/>
          <a:lstStyle/>
          <a:p>
            <a:r>
              <a:rPr lang="de-DE"/>
              <a:t>Verlaufsbeobachtung</a:t>
            </a:r>
          </a:p>
          <a:p>
            <a:r>
              <a:rPr lang="de-DE"/>
              <a:t>Antibiotische Therapie (z.B. Doxycyclin)</a:t>
            </a:r>
          </a:p>
          <a:p>
            <a:r>
              <a:rPr lang="de-DE"/>
              <a:t>Röntgen Thorax</a:t>
            </a:r>
          </a:p>
          <a:p>
            <a:r>
              <a:rPr lang="de-DE"/>
              <a:t>Abdomensonographie</a:t>
            </a:r>
          </a:p>
          <a:p>
            <a:r>
              <a:rPr lang="de-DE"/>
              <a:t>Computertomographie Thorax und Abdomen</a:t>
            </a:r>
          </a:p>
          <a:p>
            <a:r>
              <a:rPr lang="de-DE"/>
              <a:t>MRT-Hals</a:t>
            </a:r>
          </a:p>
          <a:p>
            <a:r>
              <a:rPr lang="de-DE"/>
              <a:t>Tuberkulose-Diagnostik</a:t>
            </a:r>
          </a:p>
          <a:p>
            <a:r>
              <a:rPr lang="de-DE"/>
              <a:t>Lymphknotenbiopsie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Fallbeispiel - Verlauf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13788" cy="5373687"/>
          </a:xfrm>
        </p:spPr>
        <p:txBody>
          <a:bodyPr/>
          <a:lstStyle/>
          <a:p>
            <a:r>
              <a:rPr lang="de-DE"/>
              <a:t>Lymphknotenbiopsie: Verkäsende granulomatöse Lymphadenitis ohne Erregernachweis</a:t>
            </a:r>
          </a:p>
          <a:p>
            <a:r>
              <a:rPr lang="de-DE"/>
              <a:t>Tine-Test: Grenzwertige Induration</a:t>
            </a:r>
          </a:p>
          <a:p>
            <a:r>
              <a:rPr lang="de-DE"/>
              <a:t>Magensaft PCR + Kultur: Kein Tbc-Nachweis</a:t>
            </a:r>
          </a:p>
          <a:p>
            <a:r>
              <a:rPr lang="de-DE"/>
              <a:t>Röntgen-Thorax: Frisches Infiltrat rechts infrahilär nicht auszuschließen</a:t>
            </a:r>
          </a:p>
          <a:p>
            <a:r>
              <a:rPr lang="de-DE"/>
              <a:t>Therapie: Dreifachtherapie mit INH, Rifampicin und PZT für 2 Monate, INH + RMP für 4 Monate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8" dur="1" fill="hold">
                                          <p:endSync delay="0"/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22" dur="1" fill="hold">
                                          <p:endSync delay="0"/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2420938"/>
            <a:ext cx="7772400" cy="1920875"/>
          </a:xfrm>
        </p:spPr>
        <p:txBody>
          <a:bodyPr/>
          <a:lstStyle/>
          <a:p>
            <a:r>
              <a:rPr lang="de-DE"/>
              <a:t>Vielen Dank für Ihre Aufmerksamkeit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de-DE"/>
              <a:t>Fallbeispiel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600200"/>
            <a:ext cx="8964612" cy="4525963"/>
          </a:xfrm>
        </p:spPr>
        <p:txBody>
          <a:bodyPr/>
          <a:lstStyle/>
          <a:p>
            <a:r>
              <a:rPr lang="de-DE" sz="2800"/>
              <a:t>11-jähriges Mädchen mit vergrößertem Lymphknoten linker Kieferwinkel seit 3 Wochen ohne Rückgang nach Amoxicillin/Clavulansäure, kein Fieber</a:t>
            </a:r>
          </a:p>
          <a:p>
            <a:r>
              <a:rPr lang="de-DE" sz="2800"/>
              <a:t>Kontakt mit Katzen</a:t>
            </a:r>
          </a:p>
          <a:p>
            <a:r>
              <a:rPr lang="de-DE" sz="2800"/>
              <a:t>Untersuchung: Isolierter derber, druckempfindlicher Lymphknoten linker Kieferwinkel von 1 cm Durchmesser</a:t>
            </a:r>
          </a:p>
          <a:p>
            <a:r>
              <a:rPr lang="de-DE" sz="2800"/>
              <a:t>Labor: BSG 6/13, CRP &lt; 0,3 mg/dl, Serologie auf EBV, CMV und Toxoplasmose negativ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r>
              <a:rPr lang="de-DE" sz="4000"/>
              <a:t>Wie lautet Ihre Verdachtsdiagnose?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2060575"/>
            <a:ext cx="5843587" cy="3052763"/>
          </a:xfrm>
        </p:spPr>
        <p:txBody>
          <a:bodyPr/>
          <a:lstStyle/>
          <a:p>
            <a:r>
              <a:rPr lang="de-DE"/>
              <a:t>Unspezifische Lymphadenitis</a:t>
            </a:r>
          </a:p>
          <a:p>
            <a:r>
              <a:rPr lang="de-DE"/>
              <a:t>Katzenkratzkrankheit</a:t>
            </a:r>
          </a:p>
          <a:p>
            <a:r>
              <a:rPr lang="de-DE"/>
              <a:t>Tuberkulose</a:t>
            </a:r>
          </a:p>
          <a:p>
            <a:r>
              <a:rPr lang="de-DE"/>
              <a:t>Malignes Lymphom</a:t>
            </a:r>
          </a:p>
          <a:p>
            <a:r>
              <a:rPr lang="de-DE"/>
              <a:t>Lymphknotenmetastase</a:t>
            </a:r>
          </a:p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2875" y="274638"/>
            <a:ext cx="8893175" cy="1143000"/>
          </a:xfrm>
        </p:spPr>
        <p:txBody>
          <a:bodyPr/>
          <a:lstStyle/>
          <a:p>
            <a:r>
              <a:rPr lang="de-DE" sz="4000"/>
              <a:t>Welche weiteren Schritte empfehlen Sie?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785225" cy="4997450"/>
          </a:xfrm>
        </p:spPr>
        <p:txBody>
          <a:bodyPr/>
          <a:lstStyle/>
          <a:p>
            <a:r>
              <a:rPr lang="de-DE"/>
              <a:t>Verlaufsbeobachtung</a:t>
            </a:r>
          </a:p>
          <a:p>
            <a:r>
              <a:rPr lang="de-DE"/>
              <a:t>Antibiotische Therapie (z.B. Doxycyclin)</a:t>
            </a:r>
          </a:p>
          <a:p>
            <a:r>
              <a:rPr lang="de-DE"/>
              <a:t>Röntgen Thorax</a:t>
            </a:r>
          </a:p>
          <a:p>
            <a:r>
              <a:rPr lang="de-DE"/>
              <a:t>Abdomensonographie</a:t>
            </a:r>
          </a:p>
          <a:p>
            <a:r>
              <a:rPr lang="de-DE"/>
              <a:t>Computertomographie Thorax und Abdomen</a:t>
            </a:r>
          </a:p>
          <a:p>
            <a:r>
              <a:rPr lang="de-DE"/>
              <a:t>MRT-Hals</a:t>
            </a:r>
          </a:p>
          <a:p>
            <a:r>
              <a:rPr lang="de-DE"/>
              <a:t>Tuberkulose-Diagnostik</a:t>
            </a:r>
          </a:p>
          <a:p>
            <a:r>
              <a:rPr lang="de-DE"/>
              <a:t>Lymphknotenbiopsie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r>
              <a:rPr lang="de-DE"/>
              <a:t>Ätiologie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989138"/>
            <a:ext cx="5338763" cy="3629025"/>
          </a:xfrm>
        </p:spPr>
        <p:txBody>
          <a:bodyPr/>
          <a:lstStyle/>
          <a:p>
            <a:r>
              <a:rPr lang="de-DE"/>
              <a:t>Infektionen </a:t>
            </a:r>
          </a:p>
          <a:p>
            <a:r>
              <a:rPr lang="de-DE"/>
              <a:t>Malignome</a:t>
            </a:r>
          </a:p>
          <a:p>
            <a:r>
              <a:rPr lang="de-DE"/>
              <a:t>Autoimmunerkrankungen</a:t>
            </a:r>
          </a:p>
          <a:p>
            <a:r>
              <a:rPr lang="de-DE"/>
              <a:t>Medikamente</a:t>
            </a:r>
          </a:p>
          <a:p>
            <a:r>
              <a:rPr lang="de-DE"/>
              <a:t>Seltene Erkrankungen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ph/>
          </p:nvPr>
        </p:nvGraphicFramePr>
        <p:xfrm>
          <a:off x="0" y="0"/>
          <a:ext cx="9144000" cy="6650038"/>
        </p:xfrm>
        <a:graphic>
          <a:graphicData uri="http://schemas.openxmlformats.org/presentationml/2006/ole">
            <p:oleObj spid="_x0000_s17410" name="Diagramm" r:id="rId3" imgW="9115425" imgH="6629400" progId="MSGraph.Chart.8">
              <p:embed followColorScheme="full"/>
            </p:oleObj>
          </a:graphicData>
        </a:graphic>
      </p:graphicFrame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0" y="616585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>
                <a:latin typeface="Arial" charset="0"/>
              </a:rPr>
              <a:t>N = 628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916613" y="6553200"/>
            <a:ext cx="3227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>
                <a:latin typeface="Arial" charset="0"/>
              </a:rPr>
              <a:t>Lee et al. J Surg Oncol 1980; 14:53-60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/>
              <a:t>Infektionen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464050" cy="5257800"/>
          </a:xfrm>
        </p:spPr>
        <p:txBody>
          <a:bodyPr/>
          <a:lstStyle/>
          <a:p>
            <a:r>
              <a:rPr lang="de-DE"/>
              <a:t>HIV</a:t>
            </a:r>
          </a:p>
          <a:p>
            <a:r>
              <a:rPr lang="de-DE"/>
              <a:t>Mononukleose</a:t>
            </a:r>
          </a:p>
          <a:p>
            <a:r>
              <a:rPr lang="de-DE"/>
              <a:t>Röteln</a:t>
            </a:r>
          </a:p>
          <a:p>
            <a:r>
              <a:rPr lang="de-DE"/>
              <a:t>Cytomegalievirus</a:t>
            </a:r>
          </a:p>
          <a:p>
            <a:r>
              <a:rPr lang="de-DE"/>
              <a:t>Virushepatitis</a:t>
            </a:r>
          </a:p>
          <a:p>
            <a:pPr>
              <a:buFont typeface="Wingdings" pitchFamily="2" charset="2"/>
              <a:buNone/>
            </a:pPr>
            <a:endParaRPr lang="de-DE"/>
          </a:p>
          <a:p>
            <a:endParaRPr lang="de-DE"/>
          </a:p>
          <a:p>
            <a:endParaRPr lang="de-DE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79950" y="1557338"/>
            <a:ext cx="446405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Pharyngitis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Tuberkulose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Katzenkratzkrankheit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Tularämie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Brucellose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Typhus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Syphilis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de-DE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Lymphogranuloma venerum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ömung">
  <a:themeElements>
    <a:clrScheme name="Strömung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ömung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ömung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ömung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ömung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661</Words>
  <Application>Microsoft Office PowerPoint</Application>
  <PresentationFormat>Bildschirmpräsentation (4:3)</PresentationFormat>
  <Paragraphs>209</Paragraphs>
  <Slides>33</Slides>
  <Notes>0</Notes>
  <HiddenSlides>0</HiddenSlides>
  <MMClips>1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9" baseType="lpstr">
      <vt:lpstr>Arial</vt:lpstr>
      <vt:lpstr>Garamond</vt:lpstr>
      <vt:lpstr>Times New Roman</vt:lpstr>
      <vt:lpstr>Wingdings</vt:lpstr>
      <vt:lpstr>Strömung</vt:lpstr>
      <vt:lpstr>Microsoft Graph-Diagramm</vt:lpstr>
      <vt:lpstr>Lymphadenopathie</vt:lpstr>
      <vt:lpstr>Epidemiologie</vt:lpstr>
      <vt:lpstr>Folie 3</vt:lpstr>
      <vt:lpstr>Fallbeispiel</vt:lpstr>
      <vt:lpstr>Wie lautet Ihre Verdachtsdiagnose?</vt:lpstr>
      <vt:lpstr>Welche weiteren Schritte empfehlen Sie?</vt:lpstr>
      <vt:lpstr>Ätiologie</vt:lpstr>
      <vt:lpstr>Folie 8</vt:lpstr>
      <vt:lpstr>Infektionen</vt:lpstr>
      <vt:lpstr>HIV-Primärinfektion</vt:lpstr>
      <vt:lpstr>EBV-negatives „Mononukleose-Syndrom“ Empfohlenes Vorgehen</vt:lpstr>
      <vt:lpstr>Neoplasien</vt:lpstr>
      <vt:lpstr>Autoimmunerkrankungen</vt:lpstr>
      <vt:lpstr>Medikamente</vt:lpstr>
      <vt:lpstr>Verschiedenes / Seltene Ursachen</vt:lpstr>
      <vt:lpstr>Anamnese</vt:lpstr>
      <vt:lpstr>Begleitsymptome</vt:lpstr>
      <vt:lpstr>Untersuchungsbefund</vt:lpstr>
      <vt:lpstr>Folie 19</vt:lpstr>
      <vt:lpstr>Folie 20</vt:lpstr>
      <vt:lpstr>Folie 21</vt:lpstr>
      <vt:lpstr>Weiterführende Diagnostik</vt:lpstr>
      <vt:lpstr>Labor</vt:lpstr>
      <vt:lpstr>Lymphknotenbiopsie</vt:lpstr>
      <vt:lpstr>Folie 25</vt:lpstr>
      <vt:lpstr>Wann Verlaufsbeobachtung ?</vt:lpstr>
      <vt:lpstr>Eine Lymphadenopathie von weniger als zwei Wochen oder mehr als einem Jahr Dauer ohne Progression ist wahrscheinlich reaktiv bedingt</vt:lpstr>
      <vt:lpstr>Eine generalisierte Lymphadenopathie deutet auf eine bedeutsame Systemerkrankung hin und bedarf der diagnostischen Klärung.</vt:lpstr>
      <vt:lpstr>Fallbeispiel</vt:lpstr>
      <vt:lpstr>Wie lautet Ihre Verdachtsdiagnose:</vt:lpstr>
      <vt:lpstr>Welche weiteren Schritte empfehlen Sie?</vt:lpstr>
      <vt:lpstr>Fallbeispiel - Verlauf</vt:lpstr>
      <vt:lpstr>Vielen Dank für Ihre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Lymphadenopathie</dc:title>
  <dc:creator>OEM</dc:creator>
  <cp:lastModifiedBy>s.wydra</cp:lastModifiedBy>
  <cp:revision>9</cp:revision>
  <dcterms:created xsi:type="dcterms:W3CDTF">2006-11-13T08:40:46Z</dcterms:created>
  <dcterms:modified xsi:type="dcterms:W3CDTF">2015-03-13T10:57:29Z</dcterms:modified>
</cp:coreProperties>
</file>